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notesMasterIdLst>
    <p:notesMasterId r:id="rId19"/>
  </p:notesMasterIdLst>
  <p:sldIdLst>
    <p:sldId id="1052" r:id="rId2"/>
    <p:sldId id="1161" r:id="rId3"/>
    <p:sldId id="1608" r:id="rId4"/>
    <p:sldId id="1609" r:id="rId5"/>
    <p:sldId id="1611" r:id="rId6"/>
    <p:sldId id="1612" r:id="rId7"/>
    <p:sldId id="1613" r:id="rId8"/>
    <p:sldId id="1623" r:id="rId9"/>
    <p:sldId id="1614" r:id="rId10"/>
    <p:sldId id="1615" r:id="rId11"/>
    <p:sldId id="1616" r:id="rId12"/>
    <p:sldId id="1617" r:id="rId13"/>
    <p:sldId id="1618" r:id="rId14"/>
    <p:sldId id="1619" r:id="rId15"/>
    <p:sldId id="1621" r:id="rId16"/>
    <p:sldId id="1620" r:id="rId17"/>
    <p:sldId id="162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FA83B7E8-449A-4823-8885-036374A21A98}">
          <p14:sldIdLst/>
        </p14:section>
        <p14:section name="Workflow" id="{2D7FCFEB-1562-440E-80F2-C0E43D226E7E}">
          <p14:sldIdLst>
            <p14:sldId id="1052"/>
            <p14:sldId id="1161"/>
            <p14:sldId id="1608"/>
            <p14:sldId id="1609"/>
            <p14:sldId id="1611"/>
            <p14:sldId id="1612"/>
            <p14:sldId id="1613"/>
            <p14:sldId id="1623"/>
            <p14:sldId id="1614"/>
            <p14:sldId id="1615"/>
            <p14:sldId id="1616"/>
            <p14:sldId id="1617"/>
            <p14:sldId id="1618"/>
            <p14:sldId id="1619"/>
            <p14:sldId id="1621"/>
            <p14:sldId id="1620"/>
            <p14:sldId id="16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지환 경" initials="지경" lastIdx="1" clrIdx="0">
    <p:extLst>
      <p:ext uri="{19B8F6BF-5375-455C-9EA6-DF929625EA0E}">
        <p15:presenceInfo xmlns:p15="http://schemas.microsoft.com/office/powerpoint/2012/main" userId="a4964f9d5c4246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1DE"/>
    <a:srgbClr val="10B5F1"/>
    <a:srgbClr val="CFF0FC"/>
    <a:srgbClr val="00B0F0"/>
    <a:srgbClr val="C6D9F1"/>
    <a:srgbClr val="F2F2F2"/>
    <a:srgbClr val="FFC003"/>
    <a:srgbClr val="FFC00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DA3342EE-4AD7-48DA-A934-70F7E98C44E4}" type="datetime1">
              <a:rPr lang="ko-KR" altLang="en-US" smtClean="0"/>
              <a:t>2024-12-02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D224C4AD-1E59-4904-B575-EFD27B0E84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834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3663" y="744538"/>
            <a:ext cx="6613525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7018524-04F9-4524-BB6A-4953F75CBA49}" type="slidenum"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-127"/>
                <a:ea typeface="굴림" charset="-127"/>
                <a:cs typeface="+mn-cs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-127"/>
              <a:ea typeface="굴림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489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224C4AD-1E59-4904-B575-EFD27B0E841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057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113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836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0"/>
          <p:cNvSpPr>
            <a:spLocks noChangeArrowheads="1"/>
          </p:cNvSpPr>
          <p:nvPr/>
        </p:nvSpPr>
        <p:spPr bwMode="auto">
          <a:xfrm>
            <a:off x="11596078" y="6629400"/>
            <a:ext cx="59592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b"/>
          <a:lstStyle/>
          <a:p>
            <a:pPr algn="r" latinLnBrk="0">
              <a:defRPr/>
            </a:pPr>
            <a:fld id="{D88098A8-8D69-4E8A-B91B-0788F4BC434F}" type="slidenum">
              <a:rPr lang="en-US" altLang="ko-KR" sz="900">
                <a:solidFill>
                  <a:srgbClr val="7F7F7F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pPr algn="r" latinLnBrk="0">
                <a:defRPr/>
              </a:pPr>
              <a:t>‹#›</a:t>
            </a:fld>
            <a:endParaRPr lang="en-US" altLang="ko-KR" sz="900">
              <a:solidFill>
                <a:srgbClr val="7F7F7F"/>
              </a:solidFill>
              <a:latin typeface="Tahoma" pitchFamily="34" charset="0"/>
              <a:ea typeface="굴림" pitchFamily="50" charset="-127"/>
              <a:cs typeface="Tahoma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3785" y="76200"/>
            <a:ext cx="8909538" cy="671873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162930"/>
              </p:ext>
            </p:extLst>
          </p:nvPr>
        </p:nvGraphicFramePr>
        <p:xfrm>
          <a:off x="9097108" y="1303345"/>
          <a:ext cx="3001108" cy="5504316"/>
        </p:xfrm>
        <a:graphic>
          <a:graphicData uri="http://schemas.openxmlformats.org/drawingml/2006/table">
            <a:tbl>
              <a:tblPr/>
              <a:tblGrid>
                <a:gridCol w="468923">
                  <a:extLst>
                    <a:ext uri="{9D8B030D-6E8A-4147-A177-3AD203B41FA5}">
                      <a16:colId xmlns:a16="http://schemas.microsoft.com/office/drawing/2014/main" val="2023117794"/>
                    </a:ext>
                  </a:extLst>
                </a:gridCol>
                <a:gridCol w="1500554">
                  <a:extLst>
                    <a:ext uri="{9D8B030D-6E8A-4147-A177-3AD203B41FA5}">
                      <a16:colId xmlns:a16="http://schemas.microsoft.com/office/drawing/2014/main" val="2052788520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995541348"/>
                    </a:ext>
                  </a:extLst>
                </a:gridCol>
                <a:gridCol w="562708">
                  <a:extLst>
                    <a:ext uri="{9D8B030D-6E8A-4147-A177-3AD203B41FA5}">
                      <a16:colId xmlns:a16="http://schemas.microsoft.com/office/drawing/2014/main" val="3263991143"/>
                    </a:ext>
                  </a:extLst>
                </a:gridCol>
              </a:tblGrid>
              <a:tr h="181199">
                <a:tc gridSpan="4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308" marR="44308" marT="36000" marB="36000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3816"/>
                  </a:ext>
                </a:extLst>
              </a:tr>
              <a:tr h="5310396">
                <a:tc gridSpan="4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308" marR="44308" marT="36000" marB="36000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65243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BA920D7-824C-6AC0-F6F1-C068483BD056}"/>
              </a:ext>
            </a:extLst>
          </p:cNvPr>
          <p:cNvSpPr/>
          <p:nvPr userDrawn="1"/>
        </p:nvSpPr>
        <p:spPr>
          <a:xfrm>
            <a:off x="93784" y="5346441"/>
            <a:ext cx="8909538" cy="143894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BD8491-30B8-CDB1-5D18-9632B6BA26BC}"/>
              </a:ext>
            </a:extLst>
          </p:cNvPr>
          <p:cNvSpPr/>
          <p:nvPr userDrawn="1"/>
        </p:nvSpPr>
        <p:spPr>
          <a:xfrm>
            <a:off x="93784" y="5157192"/>
            <a:ext cx="8909538" cy="19857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추가 설명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775380-0412-9F88-0C7C-AD8BA6A7D9B3}"/>
              </a:ext>
            </a:extLst>
          </p:cNvPr>
          <p:cNvSpPr/>
          <p:nvPr userDrawn="1"/>
        </p:nvSpPr>
        <p:spPr>
          <a:xfrm flipV="1">
            <a:off x="9095994" y="65314"/>
            <a:ext cx="3001108" cy="1156996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514940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003596"/>
            <a:ext cx="12192000" cy="1854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 Box 86"/>
          <p:cNvSpPr txBox="1">
            <a:spLocks noChangeArrowheads="1"/>
          </p:cNvSpPr>
          <p:nvPr/>
        </p:nvSpPr>
        <p:spPr bwMode="auto">
          <a:xfrm>
            <a:off x="2238279" y="1925529"/>
            <a:ext cx="6263890" cy="103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신세계 프로젝트</a:t>
            </a:r>
            <a:endParaRPr kumimoji="1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40000"/>
                  <a:lumOff val="6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452334"/>
              </p:ext>
            </p:extLst>
          </p:nvPr>
        </p:nvGraphicFramePr>
        <p:xfrm>
          <a:off x="1925082" y="5637844"/>
          <a:ext cx="431494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46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2024.12.2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박채운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3C5BCBFD-5153-F23B-F885-B986DF181EB1}"/>
              </a:ext>
            </a:extLst>
          </p:cNvPr>
          <p:cNvGrpSpPr/>
          <p:nvPr/>
        </p:nvGrpSpPr>
        <p:grpSpPr>
          <a:xfrm>
            <a:off x="1433780" y="389730"/>
            <a:ext cx="9324442" cy="1514475"/>
            <a:chOff x="551088" y="389730"/>
            <a:chExt cx="7248525" cy="1514475"/>
          </a:xfrm>
        </p:grpSpPr>
        <p:sp>
          <p:nvSpPr>
            <p:cNvPr id="31" name="Line 87"/>
            <p:cNvSpPr>
              <a:spLocks noChangeShapeType="1"/>
            </p:cNvSpPr>
            <p:nvPr/>
          </p:nvSpPr>
          <p:spPr bwMode="auto">
            <a:xfrm>
              <a:off x="551088" y="389730"/>
              <a:ext cx="72485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+mn-cs"/>
              </a:endParaRPr>
            </a:p>
          </p:txBody>
        </p:sp>
        <p:sp>
          <p:nvSpPr>
            <p:cNvPr id="33" name="Line 87"/>
            <p:cNvSpPr>
              <a:spLocks noChangeShapeType="1"/>
            </p:cNvSpPr>
            <p:nvPr/>
          </p:nvSpPr>
          <p:spPr bwMode="auto">
            <a:xfrm>
              <a:off x="551088" y="1904205"/>
              <a:ext cx="72485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돋움" pitchFamily="50" charset="-127"/>
                <a:ea typeface="돋움" pitchFamily="50" charset="-127"/>
                <a:cs typeface="+mn-cs"/>
              </a:endParaRPr>
            </a:p>
          </p:txBody>
        </p:sp>
        <p:sp>
          <p:nvSpPr>
            <p:cNvPr id="9" name="Text Box 86">
              <a:extLst>
                <a:ext uri="{FF2B5EF4-FFF2-40B4-BE49-F238E27FC236}">
                  <a16:creationId xmlns:a16="http://schemas.microsoft.com/office/drawing/2014/main" id="{DF220531-7E5A-8091-5C95-C0A04FE002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6480" y="532503"/>
              <a:ext cx="6263890" cy="1233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1" lang="en-US" altLang="ko-KR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RPA </a:t>
              </a:r>
              <a:r>
                <a:rPr kumimoji="1" lang="ko-KR" alt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업무 설계서</a:t>
              </a:r>
              <a:endParaRPr kumimoji="1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1000"/>
              </a:pPr>
              <a:r>
                <a:rPr kumimoji="1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1" lang="ko-KR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프로세스 정의서</a:t>
              </a:r>
              <a:r>
                <a:rPr kumimoji="1" lang="en-US" altLang="ko-KR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6106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165699"/>
              </p:ext>
            </p:extLst>
          </p:nvPr>
        </p:nvGraphicFramePr>
        <p:xfrm>
          <a:off x="9096866" y="1493173"/>
          <a:ext cx="30014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이력번호</a:t>
                      </a:r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(</a:t>
                      </a: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증명서</a:t>
                      </a:r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)</a:t>
                      </a: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매핑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2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날짜 지정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조회 클릭</a:t>
                      </a:r>
                      <a:endParaRPr lang="en-US" altLang="ko-KR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증명서정보 체크 클릭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발주정보  체크 클릭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매핑 생성 클릭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매핑 생성이후 저장이 된 후 조회 클릭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수주확정 클릭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B0687A0-1EBF-EBFA-F86C-558E4010A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084427"/>
              </p:ext>
            </p:extLst>
          </p:nvPr>
        </p:nvGraphicFramePr>
        <p:xfrm>
          <a:off x="9095168" y="379791"/>
          <a:ext cx="3003169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시스템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이력번호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URL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Input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Output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0890424-7795-9ABC-E240-65621BB0FAB6}"/>
              </a:ext>
            </a:extLst>
          </p:cNvPr>
          <p:cNvSpPr/>
          <p:nvPr/>
        </p:nvSpPr>
        <p:spPr>
          <a:xfrm>
            <a:off x="9153939" y="106181"/>
            <a:ext cx="2898847" cy="253732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신세계 프로젝트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379B34-00BA-E32D-8B14-78F133CD9CFC}"/>
              </a:ext>
            </a:extLst>
          </p:cNvPr>
          <p:cNvSpPr/>
          <p:nvPr/>
        </p:nvSpPr>
        <p:spPr>
          <a:xfrm>
            <a:off x="166471" y="5402440"/>
            <a:ext cx="8768927" cy="1326351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30000"/>
              </a:lnSpc>
            </a:pPr>
            <a:endParaRPr lang="ko-KR" altLang="en-US" sz="900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36AE3-285D-426C-89C7-B46D4E7C48EC}"/>
              </a:ext>
            </a:extLst>
          </p:cNvPr>
          <p:cNvSpPr txBox="1"/>
          <p:nvPr/>
        </p:nvSpPr>
        <p:spPr>
          <a:xfrm>
            <a:off x="139214" y="5402440"/>
            <a:ext cx="8796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내용 추가</a:t>
            </a:r>
            <a:endParaRPr lang="en-US" altLang="ko-KR" sz="1000" b="1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6C2D49-1442-7E94-7718-EF41D14E9867}"/>
              </a:ext>
            </a:extLst>
          </p:cNvPr>
          <p:cNvSpPr/>
          <p:nvPr/>
        </p:nvSpPr>
        <p:spPr>
          <a:xfrm>
            <a:off x="141438" y="106181"/>
            <a:ext cx="8821587" cy="493687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AA6EE5-A0D9-431D-9942-8B28612BB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71" y="564598"/>
            <a:ext cx="8675317" cy="427382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18B61A-A109-41E1-8186-9B39F0682839}"/>
              </a:ext>
            </a:extLst>
          </p:cNvPr>
          <p:cNvSpPr/>
          <p:nvPr/>
        </p:nvSpPr>
        <p:spPr>
          <a:xfrm>
            <a:off x="414902" y="3265714"/>
            <a:ext cx="734629" cy="163285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16FB043-6C2C-4001-B8BE-CC29070A7C34}"/>
              </a:ext>
            </a:extLst>
          </p:cNvPr>
          <p:cNvSpPr/>
          <p:nvPr/>
        </p:nvSpPr>
        <p:spPr>
          <a:xfrm>
            <a:off x="232550" y="3034804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1A72DA-F58C-430F-9708-11DCC92C8420}"/>
              </a:ext>
            </a:extLst>
          </p:cNvPr>
          <p:cNvSpPr/>
          <p:nvPr/>
        </p:nvSpPr>
        <p:spPr>
          <a:xfrm>
            <a:off x="1255279" y="1859280"/>
            <a:ext cx="216469" cy="163285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1B5DDE-8EA5-44A6-A093-12009E14AFF7}"/>
              </a:ext>
            </a:extLst>
          </p:cNvPr>
          <p:cNvSpPr/>
          <p:nvPr/>
        </p:nvSpPr>
        <p:spPr>
          <a:xfrm>
            <a:off x="4037669" y="1695995"/>
            <a:ext cx="197910" cy="163285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9956489-0ADF-41D4-B7D4-A4621B1AA42D}"/>
              </a:ext>
            </a:extLst>
          </p:cNvPr>
          <p:cNvSpPr/>
          <p:nvPr/>
        </p:nvSpPr>
        <p:spPr>
          <a:xfrm>
            <a:off x="8334102" y="1541072"/>
            <a:ext cx="480429" cy="163285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D6D991D-9654-4DBF-9422-B8DBF845CFC4}"/>
              </a:ext>
            </a:extLst>
          </p:cNvPr>
          <p:cNvSpPr/>
          <p:nvPr/>
        </p:nvSpPr>
        <p:spPr>
          <a:xfrm>
            <a:off x="5052218" y="1152920"/>
            <a:ext cx="547394" cy="163285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A271F2-D6AF-4B56-AC1F-7EB6EEC37C76}"/>
              </a:ext>
            </a:extLst>
          </p:cNvPr>
          <p:cNvSpPr/>
          <p:nvPr/>
        </p:nvSpPr>
        <p:spPr>
          <a:xfrm>
            <a:off x="8495840" y="989635"/>
            <a:ext cx="379123" cy="219704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3E29A45-83AF-471B-A6F7-480874832C42}"/>
              </a:ext>
            </a:extLst>
          </p:cNvPr>
          <p:cNvSpPr/>
          <p:nvPr/>
        </p:nvSpPr>
        <p:spPr>
          <a:xfrm>
            <a:off x="8151417" y="1366345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6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5AEB8B1-6CCC-4C0B-8884-083E1955CE63}"/>
              </a:ext>
            </a:extLst>
          </p:cNvPr>
          <p:cNvSpPr/>
          <p:nvPr/>
        </p:nvSpPr>
        <p:spPr>
          <a:xfrm>
            <a:off x="3857899" y="1473447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5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1BFFB1D-2C25-4231-8A40-E3DE00EEC028}"/>
              </a:ext>
            </a:extLst>
          </p:cNvPr>
          <p:cNvSpPr/>
          <p:nvPr/>
        </p:nvSpPr>
        <p:spPr>
          <a:xfrm>
            <a:off x="1077522" y="1633941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4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E3AC14F-2C8E-44BF-8D56-D385631C474D}"/>
              </a:ext>
            </a:extLst>
          </p:cNvPr>
          <p:cNvSpPr/>
          <p:nvPr/>
        </p:nvSpPr>
        <p:spPr>
          <a:xfrm>
            <a:off x="8294566" y="826280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3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58E34D3-47AD-42A8-AC70-73131BEBA3B8}"/>
              </a:ext>
            </a:extLst>
          </p:cNvPr>
          <p:cNvSpPr/>
          <p:nvPr/>
        </p:nvSpPr>
        <p:spPr>
          <a:xfrm>
            <a:off x="4853320" y="957001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2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3017349-6955-4A5E-9F55-01745A237BB6}"/>
              </a:ext>
            </a:extLst>
          </p:cNvPr>
          <p:cNvSpPr/>
          <p:nvPr/>
        </p:nvSpPr>
        <p:spPr>
          <a:xfrm>
            <a:off x="6816391" y="2701513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7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FC8AF05-D596-4BDF-B8AE-4083F4A8DB29}"/>
              </a:ext>
            </a:extLst>
          </p:cNvPr>
          <p:cNvSpPr/>
          <p:nvPr/>
        </p:nvSpPr>
        <p:spPr>
          <a:xfrm>
            <a:off x="8093887" y="2892405"/>
            <a:ext cx="480429" cy="163285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F7797F7-1E5B-426C-A5C8-6E33D7396489}"/>
              </a:ext>
            </a:extLst>
          </p:cNvPr>
          <p:cNvSpPr/>
          <p:nvPr/>
        </p:nvSpPr>
        <p:spPr>
          <a:xfrm>
            <a:off x="6926393" y="2953161"/>
            <a:ext cx="384667" cy="175856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4C35C56-2D6C-40AE-85D2-CA02C04ABE64}"/>
              </a:ext>
            </a:extLst>
          </p:cNvPr>
          <p:cNvSpPr/>
          <p:nvPr/>
        </p:nvSpPr>
        <p:spPr>
          <a:xfrm>
            <a:off x="7929744" y="2669848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8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4133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120856"/>
              </p:ext>
            </p:extLst>
          </p:nvPr>
        </p:nvGraphicFramePr>
        <p:xfrm>
          <a:off x="9096866" y="1493173"/>
          <a:ext cx="30014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납품정보클릭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2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배송분류표발행 클릭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평택물류센터 선택</a:t>
                      </a:r>
                      <a:endParaRPr lang="en-US" altLang="ko-KR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미출력</a:t>
                      </a:r>
                      <a:r>
                        <a:rPr lang="ko-KR" altLang="en-US" sz="800" dirty="0"/>
                        <a:t> 선택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간납</a:t>
                      </a:r>
                      <a:r>
                        <a:rPr lang="ko-KR" altLang="en-US" sz="800" dirty="0"/>
                        <a:t> 선택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품목기준 선택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조회버튼 선택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인쇄버튼 클릭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B0687A0-1EBF-EBFA-F86C-558E4010A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832265"/>
              </p:ext>
            </p:extLst>
          </p:nvPr>
        </p:nvGraphicFramePr>
        <p:xfrm>
          <a:off x="9095168" y="379791"/>
          <a:ext cx="3003169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시스템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배송분류표 발행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URL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Input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Output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0890424-7795-9ABC-E240-65621BB0FAB6}"/>
              </a:ext>
            </a:extLst>
          </p:cNvPr>
          <p:cNvSpPr/>
          <p:nvPr/>
        </p:nvSpPr>
        <p:spPr>
          <a:xfrm>
            <a:off x="9153939" y="106181"/>
            <a:ext cx="2898847" cy="253732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신세계 프로젝트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379B34-00BA-E32D-8B14-78F133CD9CFC}"/>
              </a:ext>
            </a:extLst>
          </p:cNvPr>
          <p:cNvSpPr/>
          <p:nvPr/>
        </p:nvSpPr>
        <p:spPr>
          <a:xfrm>
            <a:off x="166471" y="5402440"/>
            <a:ext cx="8768927" cy="1326351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30000"/>
              </a:lnSpc>
            </a:pPr>
            <a:endParaRPr lang="ko-KR" altLang="en-US" sz="900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36AE3-285D-426C-89C7-B46D4E7C48EC}"/>
              </a:ext>
            </a:extLst>
          </p:cNvPr>
          <p:cNvSpPr txBox="1"/>
          <p:nvPr/>
        </p:nvSpPr>
        <p:spPr>
          <a:xfrm>
            <a:off x="166841" y="5387795"/>
            <a:ext cx="8796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내용 추가</a:t>
            </a:r>
            <a:endParaRPr lang="en-US" altLang="ko-KR" sz="1000" b="1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6C2D49-1442-7E94-7718-EF41D14E9867}"/>
              </a:ext>
            </a:extLst>
          </p:cNvPr>
          <p:cNvSpPr/>
          <p:nvPr/>
        </p:nvSpPr>
        <p:spPr>
          <a:xfrm>
            <a:off x="141438" y="106181"/>
            <a:ext cx="8821587" cy="493687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0644A28-6CFC-4818-9068-D025BD452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81" y="444847"/>
            <a:ext cx="8165420" cy="425954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18B61A-A109-41E1-8186-9B39F0682839}"/>
              </a:ext>
            </a:extLst>
          </p:cNvPr>
          <p:cNvSpPr/>
          <p:nvPr/>
        </p:nvSpPr>
        <p:spPr>
          <a:xfrm>
            <a:off x="890156" y="3257005"/>
            <a:ext cx="534331" cy="156407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16FB043-6C2C-4001-B8BE-CC29070A7C34}"/>
              </a:ext>
            </a:extLst>
          </p:cNvPr>
          <p:cNvSpPr/>
          <p:nvPr/>
        </p:nvSpPr>
        <p:spPr>
          <a:xfrm>
            <a:off x="668484" y="3413411"/>
            <a:ext cx="221673" cy="247537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2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9D6E26-3DB1-4F96-AA4C-BED76E3A088F}"/>
              </a:ext>
            </a:extLst>
          </p:cNvPr>
          <p:cNvSpPr/>
          <p:nvPr/>
        </p:nvSpPr>
        <p:spPr>
          <a:xfrm>
            <a:off x="6096745" y="1454343"/>
            <a:ext cx="534331" cy="156407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1A1925-805F-442A-8E5C-2E564AFCA084}"/>
              </a:ext>
            </a:extLst>
          </p:cNvPr>
          <p:cNvSpPr/>
          <p:nvPr/>
        </p:nvSpPr>
        <p:spPr>
          <a:xfrm>
            <a:off x="2546767" y="1709672"/>
            <a:ext cx="300935" cy="156406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0D56E2-BCA2-4F2A-9737-C4027DCCBC3C}"/>
              </a:ext>
            </a:extLst>
          </p:cNvPr>
          <p:cNvSpPr/>
          <p:nvPr/>
        </p:nvSpPr>
        <p:spPr>
          <a:xfrm>
            <a:off x="2546768" y="1261724"/>
            <a:ext cx="649278" cy="156407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6A6C45-324E-4C3A-9AD1-79AAE34E383F}"/>
              </a:ext>
            </a:extLst>
          </p:cNvPr>
          <p:cNvSpPr/>
          <p:nvPr/>
        </p:nvSpPr>
        <p:spPr>
          <a:xfrm>
            <a:off x="6096000" y="1610750"/>
            <a:ext cx="534331" cy="156407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9FD69E-4AAD-4049-B869-E52A87833A6B}"/>
              </a:ext>
            </a:extLst>
          </p:cNvPr>
          <p:cNvSpPr/>
          <p:nvPr/>
        </p:nvSpPr>
        <p:spPr>
          <a:xfrm>
            <a:off x="915645" y="3504542"/>
            <a:ext cx="534331" cy="156407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2DAB03-48C3-488B-B670-FFA907425ACB}"/>
              </a:ext>
            </a:extLst>
          </p:cNvPr>
          <p:cNvSpPr/>
          <p:nvPr/>
        </p:nvSpPr>
        <p:spPr>
          <a:xfrm>
            <a:off x="8368807" y="2133264"/>
            <a:ext cx="534331" cy="156407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7255BE-F96C-4B75-94EE-73354375969D}"/>
              </a:ext>
            </a:extLst>
          </p:cNvPr>
          <p:cNvSpPr/>
          <p:nvPr/>
        </p:nvSpPr>
        <p:spPr>
          <a:xfrm>
            <a:off x="1867989" y="2297076"/>
            <a:ext cx="413658" cy="210993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18D969A-0637-4FDA-A74F-C3F73739E8F9}"/>
              </a:ext>
            </a:extLst>
          </p:cNvPr>
          <p:cNvSpPr/>
          <p:nvPr/>
        </p:nvSpPr>
        <p:spPr>
          <a:xfrm>
            <a:off x="2310799" y="1093884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3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A50E62E-C3AB-4B41-B8AE-47310C402B99}"/>
              </a:ext>
            </a:extLst>
          </p:cNvPr>
          <p:cNvSpPr/>
          <p:nvPr/>
        </p:nvSpPr>
        <p:spPr>
          <a:xfrm>
            <a:off x="2333430" y="1525887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4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B10F66A-F704-4F9B-B177-C767BF5BD958}"/>
              </a:ext>
            </a:extLst>
          </p:cNvPr>
          <p:cNvSpPr/>
          <p:nvPr/>
        </p:nvSpPr>
        <p:spPr>
          <a:xfrm>
            <a:off x="5886037" y="1251365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5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47D3CCD-12E2-48CF-8A3F-428EA4608057}"/>
              </a:ext>
            </a:extLst>
          </p:cNvPr>
          <p:cNvSpPr/>
          <p:nvPr/>
        </p:nvSpPr>
        <p:spPr>
          <a:xfrm>
            <a:off x="689521" y="3041514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2C24FD9-99F4-4A18-A2C7-4C26DB9FE161}"/>
              </a:ext>
            </a:extLst>
          </p:cNvPr>
          <p:cNvSpPr/>
          <p:nvPr/>
        </p:nvSpPr>
        <p:spPr>
          <a:xfrm>
            <a:off x="8257970" y="1894146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7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D58E049-8D33-49EE-92A0-CBA48E02A1B3}"/>
              </a:ext>
            </a:extLst>
          </p:cNvPr>
          <p:cNvSpPr/>
          <p:nvPr/>
        </p:nvSpPr>
        <p:spPr>
          <a:xfrm>
            <a:off x="5824515" y="1529846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6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38CB8E9-8D77-4C33-91E9-FF4CC111293D}"/>
              </a:ext>
            </a:extLst>
          </p:cNvPr>
          <p:cNvSpPr/>
          <p:nvPr/>
        </p:nvSpPr>
        <p:spPr>
          <a:xfrm>
            <a:off x="1646316" y="2067793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6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55840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540790"/>
              </p:ext>
            </p:extLst>
          </p:nvPr>
        </p:nvGraphicFramePr>
        <p:xfrm>
          <a:off x="9096866" y="1493173"/>
          <a:ext cx="30014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인쇄기 선택</a:t>
                      </a:r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(TSC DA220)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2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인쇄 클릭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B0687A0-1EBF-EBFA-F86C-558E4010A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916430"/>
              </p:ext>
            </p:extLst>
          </p:nvPr>
        </p:nvGraphicFramePr>
        <p:xfrm>
          <a:off x="9095168" y="379791"/>
          <a:ext cx="3003169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시스템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배송분류표 발행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URL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Input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Output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0890424-7795-9ABC-E240-65621BB0FAB6}"/>
              </a:ext>
            </a:extLst>
          </p:cNvPr>
          <p:cNvSpPr/>
          <p:nvPr/>
        </p:nvSpPr>
        <p:spPr>
          <a:xfrm>
            <a:off x="9153939" y="106181"/>
            <a:ext cx="2898847" cy="253732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신세계 프로젝트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379B34-00BA-E32D-8B14-78F133CD9CFC}"/>
              </a:ext>
            </a:extLst>
          </p:cNvPr>
          <p:cNvSpPr/>
          <p:nvPr/>
        </p:nvSpPr>
        <p:spPr>
          <a:xfrm>
            <a:off x="166471" y="5402440"/>
            <a:ext cx="8768927" cy="1326351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30000"/>
              </a:lnSpc>
            </a:pPr>
            <a:endParaRPr lang="ko-KR" altLang="en-US" sz="900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36AE3-285D-426C-89C7-B46D4E7C48EC}"/>
              </a:ext>
            </a:extLst>
          </p:cNvPr>
          <p:cNvSpPr txBox="1"/>
          <p:nvPr/>
        </p:nvSpPr>
        <p:spPr>
          <a:xfrm>
            <a:off x="139214" y="5402440"/>
            <a:ext cx="8796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내용 추가</a:t>
            </a:r>
            <a:endParaRPr lang="en-US" altLang="ko-KR" sz="1000" b="1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6C2D49-1442-7E94-7718-EF41D14E9867}"/>
              </a:ext>
            </a:extLst>
          </p:cNvPr>
          <p:cNvSpPr/>
          <p:nvPr/>
        </p:nvSpPr>
        <p:spPr>
          <a:xfrm>
            <a:off x="141438" y="106181"/>
            <a:ext cx="8821587" cy="493687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69DBE7B-E1BB-48EC-92D1-02D5BBEAB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95" y="506203"/>
            <a:ext cx="8020594" cy="413682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18B61A-A109-41E1-8186-9B39F0682839}"/>
              </a:ext>
            </a:extLst>
          </p:cNvPr>
          <p:cNvSpPr/>
          <p:nvPr/>
        </p:nvSpPr>
        <p:spPr>
          <a:xfrm>
            <a:off x="6589281" y="894029"/>
            <a:ext cx="1039428" cy="293328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16FB043-6C2C-4001-B8BE-CC29070A7C34}"/>
              </a:ext>
            </a:extLst>
          </p:cNvPr>
          <p:cNvSpPr/>
          <p:nvPr/>
        </p:nvSpPr>
        <p:spPr>
          <a:xfrm>
            <a:off x="6403664" y="689108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9C789D-1D17-4832-BF7C-EA16BDBCFD1D}"/>
              </a:ext>
            </a:extLst>
          </p:cNvPr>
          <p:cNvSpPr/>
          <p:nvPr/>
        </p:nvSpPr>
        <p:spPr>
          <a:xfrm>
            <a:off x="6782941" y="4028982"/>
            <a:ext cx="419047" cy="230910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175E855-D2B0-4F7C-8CDC-76FB0F633F5E}"/>
              </a:ext>
            </a:extLst>
          </p:cNvPr>
          <p:cNvSpPr/>
          <p:nvPr/>
        </p:nvSpPr>
        <p:spPr>
          <a:xfrm>
            <a:off x="6561269" y="3798072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2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31814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57196"/>
              </p:ext>
            </p:extLst>
          </p:nvPr>
        </p:nvGraphicFramePr>
        <p:xfrm>
          <a:off x="9096866" y="1493173"/>
          <a:ext cx="30014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조회 클릭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2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간납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선택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조회 클릭</a:t>
                      </a:r>
                      <a:endParaRPr lang="en-US" altLang="ko-KR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인쇄 클릭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확인 클릭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B0687A0-1EBF-EBFA-F86C-558E4010A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932716"/>
              </p:ext>
            </p:extLst>
          </p:nvPr>
        </p:nvGraphicFramePr>
        <p:xfrm>
          <a:off x="9095168" y="379791"/>
          <a:ext cx="3003169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시스템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입고진행 납품리스트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URL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Input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Output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0890424-7795-9ABC-E240-65621BB0FAB6}"/>
              </a:ext>
            </a:extLst>
          </p:cNvPr>
          <p:cNvSpPr/>
          <p:nvPr/>
        </p:nvSpPr>
        <p:spPr>
          <a:xfrm>
            <a:off x="9153939" y="106181"/>
            <a:ext cx="2898847" cy="253732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신세계 프로젝트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379B34-00BA-E32D-8B14-78F133CD9CFC}"/>
              </a:ext>
            </a:extLst>
          </p:cNvPr>
          <p:cNvSpPr/>
          <p:nvPr/>
        </p:nvSpPr>
        <p:spPr>
          <a:xfrm>
            <a:off x="166471" y="5402440"/>
            <a:ext cx="8768927" cy="1326351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30000"/>
              </a:lnSpc>
            </a:pPr>
            <a:endParaRPr lang="ko-KR" altLang="en-US" sz="900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36AE3-285D-426C-89C7-B46D4E7C48EC}"/>
              </a:ext>
            </a:extLst>
          </p:cNvPr>
          <p:cNvSpPr txBox="1"/>
          <p:nvPr/>
        </p:nvSpPr>
        <p:spPr>
          <a:xfrm>
            <a:off x="139214" y="5402440"/>
            <a:ext cx="8796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내용 추가</a:t>
            </a:r>
            <a:endParaRPr lang="en-US" altLang="ko-KR" sz="1000" b="1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6C2D49-1442-7E94-7718-EF41D14E9867}"/>
              </a:ext>
            </a:extLst>
          </p:cNvPr>
          <p:cNvSpPr/>
          <p:nvPr/>
        </p:nvSpPr>
        <p:spPr>
          <a:xfrm>
            <a:off x="141438" y="106181"/>
            <a:ext cx="8821587" cy="493687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783226-1375-42E9-ACEB-FA0EF1FE9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00" y="379791"/>
            <a:ext cx="8493467" cy="450132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18B61A-A109-41E1-8186-9B39F0682839}"/>
              </a:ext>
            </a:extLst>
          </p:cNvPr>
          <p:cNvSpPr/>
          <p:nvPr/>
        </p:nvSpPr>
        <p:spPr>
          <a:xfrm>
            <a:off x="545531" y="3790992"/>
            <a:ext cx="560458" cy="232368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16FB043-6C2C-4001-B8BE-CC29070A7C34}"/>
              </a:ext>
            </a:extLst>
          </p:cNvPr>
          <p:cNvSpPr/>
          <p:nvPr/>
        </p:nvSpPr>
        <p:spPr>
          <a:xfrm>
            <a:off x="323858" y="3636730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FF2177-8CFC-43C9-9FD8-1276B22853AD}"/>
              </a:ext>
            </a:extLst>
          </p:cNvPr>
          <p:cNvSpPr/>
          <p:nvPr/>
        </p:nvSpPr>
        <p:spPr>
          <a:xfrm>
            <a:off x="5252514" y="1088571"/>
            <a:ext cx="416766" cy="170408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8B5C277-8F71-492A-8D83-461A476B1585}"/>
              </a:ext>
            </a:extLst>
          </p:cNvPr>
          <p:cNvSpPr/>
          <p:nvPr/>
        </p:nvSpPr>
        <p:spPr>
          <a:xfrm>
            <a:off x="5030841" y="926628"/>
            <a:ext cx="221673" cy="199396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2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0733CD-3680-46FC-9549-FD2ED05C5F62}"/>
              </a:ext>
            </a:extLst>
          </p:cNvPr>
          <p:cNvSpPr/>
          <p:nvPr/>
        </p:nvSpPr>
        <p:spPr>
          <a:xfrm>
            <a:off x="8385978" y="1572353"/>
            <a:ext cx="368869" cy="187235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E95360B-6F10-4CDD-9C3D-593CF2612708}"/>
              </a:ext>
            </a:extLst>
          </p:cNvPr>
          <p:cNvSpPr/>
          <p:nvPr/>
        </p:nvSpPr>
        <p:spPr>
          <a:xfrm>
            <a:off x="8164305" y="1427663"/>
            <a:ext cx="221673" cy="199396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3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DC343B1-3377-4711-9D54-A6A953973C73}"/>
              </a:ext>
            </a:extLst>
          </p:cNvPr>
          <p:cNvSpPr/>
          <p:nvPr/>
        </p:nvSpPr>
        <p:spPr>
          <a:xfrm>
            <a:off x="1402099" y="1626517"/>
            <a:ext cx="221673" cy="199396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4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49E0A3-3539-4CDA-8C00-65583A345471}"/>
              </a:ext>
            </a:extLst>
          </p:cNvPr>
          <p:cNvSpPr/>
          <p:nvPr/>
        </p:nvSpPr>
        <p:spPr>
          <a:xfrm>
            <a:off x="1573178" y="1766288"/>
            <a:ext cx="368869" cy="187235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622DB0F-6E49-4BA3-B6F6-23B431951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47" y="2307954"/>
            <a:ext cx="1516418" cy="218476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2070CF30-F380-4919-836A-E39567AB92FB}"/>
              </a:ext>
            </a:extLst>
          </p:cNvPr>
          <p:cNvSpPr/>
          <p:nvPr/>
        </p:nvSpPr>
        <p:spPr>
          <a:xfrm>
            <a:off x="6096000" y="4302776"/>
            <a:ext cx="368869" cy="187235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FB360B0-945B-4E01-BA18-ACF0C9A37B1E}"/>
              </a:ext>
            </a:extLst>
          </p:cNvPr>
          <p:cNvSpPr/>
          <p:nvPr/>
        </p:nvSpPr>
        <p:spPr>
          <a:xfrm>
            <a:off x="5985163" y="4097794"/>
            <a:ext cx="221673" cy="199396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5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0208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83166"/>
              </p:ext>
            </p:extLst>
          </p:nvPr>
        </p:nvGraphicFramePr>
        <p:xfrm>
          <a:off x="9096866" y="1493173"/>
          <a:ext cx="30014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인쇄기 선택</a:t>
                      </a:r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(DocuCentre-lv 3060)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2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인쇄 클릭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B0687A0-1EBF-EBFA-F86C-558E4010A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958301"/>
              </p:ext>
            </p:extLst>
          </p:nvPr>
        </p:nvGraphicFramePr>
        <p:xfrm>
          <a:off x="9095168" y="379791"/>
          <a:ext cx="3003169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시스템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입고진행 납품리스트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URL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Input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Output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0890424-7795-9ABC-E240-65621BB0FAB6}"/>
              </a:ext>
            </a:extLst>
          </p:cNvPr>
          <p:cNvSpPr/>
          <p:nvPr/>
        </p:nvSpPr>
        <p:spPr>
          <a:xfrm>
            <a:off x="9153939" y="106181"/>
            <a:ext cx="2898847" cy="253732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신세계 프로젝트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379B34-00BA-E32D-8B14-78F133CD9CFC}"/>
              </a:ext>
            </a:extLst>
          </p:cNvPr>
          <p:cNvSpPr/>
          <p:nvPr/>
        </p:nvSpPr>
        <p:spPr>
          <a:xfrm>
            <a:off x="166471" y="5402440"/>
            <a:ext cx="8768927" cy="1326351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30000"/>
              </a:lnSpc>
            </a:pPr>
            <a:endParaRPr lang="ko-KR" altLang="en-US" sz="900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36AE3-285D-426C-89C7-B46D4E7C48EC}"/>
              </a:ext>
            </a:extLst>
          </p:cNvPr>
          <p:cNvSpPr txBox="1"/>
          <p:nvPr/>
        </p:nvSpPr>
        <p:spPr>
          <a:xfrm>
            <a:off x="139214" y="5402440"/>
            <a:ext cx="8796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내용 추가</a:t>
            </a:r>
            <a:endParaRPr lang="en-US" altLang="ko-KR" sz="1000" b="1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6C2D49-1442-7E94-7718-EF41D14E9867}"/>
              </a:ext>
            </a:extLst>
          </p:cNvPr>
          <p:cNvSpPr/>
          <p:nvPr/>
        </p:nvSpPr>
        <p:spPr>
          <a:xfrm>
            <a:off x="141438" y="106181"/>
            <a:ext cx="8821587" cy="493687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6D1016-F116-4374-96CB-DA293452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8" y="325629"/>
            <a:ext cx="7936221" cy="449797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18B61A-A109-41E1-8186-9B39F0682839}"/>
              </a:ext>
            </a:extLst>
          </p:cNvPr>
          <p:cNvSpPr/>
          <p:nvPr/>
        </p:nvSpPr>
        <p:spPr>
          <a:xfrm>
            <a:off x="7094376" y="690327"/>
            <a:ext cx="987177" cy="302450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16FB043-6C2C-4001-B8BE-CC29070A7C34}"/>
              </a:ext>
            </a:extLst>
          </p:cNvPr>
          <p:cNvSpPr/>
          <p:nvPr/>
        </p:nvSpPr>
        <p:spPr>
          <a:xfrm>
            <a:off x="6892330" y="519897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BF96C77-D272-4BA5-88E0-A5264F577767}"/>
              </a:ext>
            </a:extLst>
          </p:cNvPr>
          <p:cNvSpPr/>
          <p:nvPr/>
        </p:nvSpPr>
        <p:spPr>
          <a:xfrm>
            <a:off x="7272902" y="4322310"/>
            <a:ext cx="460309" cy="302450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0201AAA-989B-4F6F-A4FB-33B347D1BD30}"/>
              </a:ext>
            </a:extLst>
          </p:cNvPr>
          <p:cNvSpPr/>
          <p:nvPr/>
        </p:nvSpPr>
        <p:spPr>
          <a:xfrm>
            <a:off x="7094376" y="4102453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2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64870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950461"/>
              </p:ext>
            </p:extLst>
          </p:nvPr>
        </p:nvGraphicFramePr>
        <p:xfrm>
          <a:off x="9096866" y="1493173"/>
          <a:ext cx="30014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신세계 엑셀파일에 인쇄 내용 확인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B0687A0-1EBF-EBFA-F86C-558E4010A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354132"/>
              </p:ext>
            </p:extLst>
          </p:nvPr>
        </p:nvGraphicFramePr>
        <p:xfrm>
          <a:off x="9095168" y="379791"/>
          <a:ext cx="3003169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시스템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신세계 엑셀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URL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Input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Output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0890424-7795-9ABC-E240-65621BB0FAB6}"/>
              </a:ext>
            </a:extLst>
          </p:cNvPr>
          <p:cNvSpPr/>
          <p:nvPr/>
        </p:nvSpPr>
        <p:spPr>
          <a:xfrm>
            <a:off x="9153939" y="106181"/>
            <a:ext cx="2898847" cy="253732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신세계 프로젝트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379B34-00BA-E32D-8B14-78F133CD9CFC}"/>
              </a:ext>
            </a:extLst>
          </p:cNvPr>
          <p:cNvSpPr/>
          <p:nvPr/>
        </p:nvSpPr>
        <p:spPr>
          <a:xfrm>
            <a:off x="166471" y="5402440"/>
            <a:ext cx="8768927" cy="1326351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30000"/>
              </a:lnSpc>
            </a:pPr>
            <a:endParaRPr lang="ko-KR" altLang="en-US" sz="900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36AE3-285D-426C-89C7-B46D4E7C48EC}"/>
              </a:ext>
            </a:extLst>
          </p:cNvPr>
          <p:cNvSpPr txBox="1"/>
          <p:nvPr/>
        </p:nvSpPr>
        <p:spPr>
          <a:xfrm>
            <a:off x="139214" y="5402440"/>
            <a:ext cx="8796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내용 추가</a:t>
            </a:r>
            <a:endParaRPr lang="en-US" altLang="ko-KR" sz="1000" b="1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6C2D49-1442-7E94-7718-EF41D14E9867}"/>
              </a:ext>
            </a:extLst>
          </p:cNvPr>
          <p:cNvSpPr/>
          <p:nvPr/>
        </p:nvSpPr>
        <p:spPr>
          <a:xfrm>
            <a:off x="141438" y="106181"/>
            <a:ext cx="8821587" cy="493687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18B61A-A109-41E1-8186-9B39F0682839}"/>
              </a:ext>
            </a:extLst>
          </p:cNvPr>
          <p:cNvSpPr/>
          <p:nvPr/>
        </p:nvSpPr>
        <p:spPr>
          <a:xfrm>
            <a:off x="545531" y="3790992"/>
            <a:ext cx="560458" cy="232368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16FB043-6C2C-4001-B8BE-CC29070A7C34}"/>
              </a:ext>
            </a:extLst>
          </p:cNvPr>
          <p:cNvSpPr/>
          <p:nvPr/>
        </p:nvSpPr>
        <p:spPr>
          <a:xfrm>
            <a:off x="323858" y="3636730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E86FE2-A245-4DF5-B716-6C72964EE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99" y="661050"/>
            <a:ext cx="8029501" cy="409962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FDE914-97A6-415C-B97E-B9ABCA2673F4}"/>
              </a:ext>
            </a:extLst>
          </p:cNvPr>
          <p:cNvSpPr/>
          <p:nvPr/>
        </p:nvSpPr>
        <p:spPr>
          <a:xfrm>
            <a:off x="319899" y="1415846"/>
            <a:ext cx="1552444" cy="1295016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CCEE30E-CC1E-417F-974F-6BAFD451E403}"/>
              </a:ext>
            </a:extLst>
          </p:cNvPr>
          <p:cNvSpPr/>
          <p:nvPr/>
        </p:nvSpPr>
        <p:spPr>
          <a:xfrm>
            <a:off x="209062" y="1209339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83869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507294"/>
              </p:ext>
            </p:extLst>
          </p:nvPr>
        </p:nvGraphicFramePr>
        <p:xfrm>
          <a:off x="9096866" y="1493173"/>
          <a:ext cx="30014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프린터기 선택 </a:t>
                      </a:r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(TSC DA220)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2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2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한부씩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인쇄 선택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복사본 개수 선택</a:t>
                      </a:r>
                      <a:endParaRPr lang="en-US" altLang="ko-KR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B0687A0-1EBF-EBFA-F86C-558E4010A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604229"/>
              </p:ext>
            </p:extLst>
          </p:nvPr>
        </p:nvGraphicFramePr>
        <p:xfrm>
          <a:off x="9095168" y="379790"/>
          <a:ext cx="3003169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4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시스템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신세계 엑셀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URL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Input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Output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0890424-7795-9ABC-E240-65621BB0FAB6}"/>
              </a:ext>
            </a:extLst>
          </p:cNvPr>
          <p:cNvSpPr/>
          <p:nvPr/>
        </p:nvSpPr>
        <p:spPr>
          <a:xfrm>
            <a:off x="9153939" y="106181"/>
            <a:ext cx="2898847" cy="253732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신세계 프로젝트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379B34-00BA-E32D-8B14-78F133CD9CFC}"/>
              </a:ext>
            </a:extLst>
          </p:cNvPr>
          <p:cNvSpPr/>
          <p:nvPr/>
        </p:nvSpPr>
        <p:spPr>
          <a:xfrm>
            <a:off x="166471" y="5402440"/>
            <a:ext cx="8768927" cy="1326351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30000"/>
              </a:lnSpc>
            </a:pPr>
            <a:endParaRPr lang="ko-KR" altLang="en-US" sz="900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36AE3-285D-426C-89C7-B46D4E7C48EC}"/>
              </a:ext>
            </a:extLst>
          </p:cNvPr>
          <p:cNvSpPr txBox="1"/>
          <p:nvPr/>
        </p:nvSpPr>
        <p:spPr>
          <a:xfrm>
            <a:off x="139214" y="5402440"/>
            <a:ext cx="8796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내용 추가</a:t>
            </a:r>
            <a:endParaRPr lang="en-US" altLang="ko-KR" sz="1000" b="1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6C2D49-1442-7E94-7718-EF41D14E9867}"/>
              </a:ext>
            </a:extLst>
          </p:cNvPr>
          <p:cNvSpPr/>
          <p:nvPr/>
        </p:nvSpPr>
        <p:spPr>
          <a:xfrm>
            <a:off x="141438" y="106181"/>
            <a:ext cx="8821587" cy="493687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C233DD1-0C97-4C44-989F-8A8BB8C0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8" y="471516"/>
            <a:ext cx="8539400" cy="45315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18B61A-A109-41E1-8186-9B39F0682839}"/>
              </a:ext>
            </a:extLst>
          </p:cNvPr>
          <p:cNvSpPr/>
          <p:nvPr/>
        </p:nvSpPr>
        <p:spPr>
          <a:xfrm>
            <a:off x="937417" y="1495935"/>
            <a:ext cx="1126514" cy="324155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16FB043-6C2C-4001-B8BE-CC29070A7C34}"/>
              </a:ext>
            </a:extLst>
          </p:cNvPr>
          <p:cNvSpPr/>
          <p:nvPr/>
        </p:nvSpPr>
        <p:spPr>
          <a:xfrm>
            <a:off x="715744" y="1340501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6C594A-A269-43DA-A3E0-7DAD51BFB784}"/>
              </a:ext>
            </a:extLst>
          </p:cNvPr>
          <p:cNvSpPr/>
          <p:nvPr/>
        </p:nvSpPr>
        <p:spPr>
          <a:xfrm>
            <a:off x="952619" y="2374602"/>
            <a:ext cx="1126514" cy="324155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A4A8350-CE95-4335-B54E-0E09E0DC7DF6}"/>
              </a:ext>
            </a:extLst>
          </p:cNvPr>
          <p:cNvSpPr/>
          <p:nvPr/>
        </p:nvSpPr>
        <p:spPr>
          <a:xfrm>
            <a:off x="730946" y="2209486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2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603EBB-3735-4B2B-8548-4D4F27364C08}"/>
              </a:ext>
            </a:extLst>
          </p:cNvPr>
          <p:cNvSpPr/>
          <p:nvPr/>
        </p:nvSpPr>
        <p:spPr>
          <a:xfrm>
            <a:off x="1568127" y="850259"/>
            <a:ext cx="417427" cy="286292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ADE7C7-6DC5-4901-A5C7-DBC399E0610E}"/>
              </a:ext>
            </a:extLst>
          </p:cNvPr>
          <p:cNvSpPr/>
          <p:nvPr/>
        </p:nvSpPr>
        <p:spPr>
          <a:xfrm>
            <a:off x="1351658" y="652246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3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89731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787058"/>
              </p:ext>
            </p:extLst>
          </p:nvPr>
        </p:nvGraphicFramePr>
        <p:xfrm>
          <a:off x="9096866" y="1493173"/>
          <a:ext cx="30014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인쇄 중 확인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B0687A0-1EBF-EBFA-F86C-558E4010A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373703"/>
              </p:ext>
            </p:extLst>
          </p:nvPr>
        </p:nvGraphicFramePr>
        <p:xfrm>
          <a:off x="9095168" y="379791"/>
          <a:ext cx="3003169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시스템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신세계 엑셀 파일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URL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Input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Output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0890424-7795-9ABC-E240-65621BB0FAB6}"/>
              </a:ext>
            </a:extLst>
          </p:cNvPr>
          <p:cNvSpPr/>
          <p:nvPr/>
        </p:nvSpPr>
        <p:spPr>
          <a:xfrm>
            <a:off x="9153939" y="106181"/>
            <a:ext cx="2898847" cy="253732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신세계 프로젝트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379B34-00BA-E32D-8B14-78F133CD9CFC}"/>
              </a:ext>
            </a:extLst>
          </p:cNvPr>
          <p:cNvSpPr/>
          <p:nvPr/>
        </p:nvSpPr>
        <p:spPr>
          <a:xfrm>
            <a:off x="166471" y="5402440"/>
            <a:ext cx="8768927" cy="1326351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30000"/>
              </a:lnSpc>
            </a:pPr>
            <a:endParaRPr lang="ko-KR" altLang="en-US" sz="900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36AE3-285D-426C-89C7-B46D4E7C48EC}"/>
              </a:ext>
            </a:extLst>
          </p:cNvPr>
          <p:cNvSpPr txBox="1"/>
          <p:nvPr/>
        </p:nvSpPr>
        <p:spPr>
          <a:xfrm>
            <a:off x="139214" y="5402440"/>
            <a:ext cx="8796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내용 추가</a:t>
            </a:r>
            <a:endParaRPr lang="en-US" altLang="ko-KR" sz="1000" b="1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6C2D49-1442-7E94-7718-EF41D14E9867}"/>
              </a:ext>
            </a:extLst>
          </p:cNvPr>
          <p:cNvSpPr/>
          <p:nvPr/>
        </p:nvSpPr>
        <p:spPr>
          <a:xfrm>
            <a:off x="141438" y="106181"/>
            <a:ext cx="8821587" cy="493687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8F70DD-156B-435F-94F3-1A04E9FCD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4" y="318513"/>
            <a:ext cx="8646551" cy="45122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3A307F-A9ED-496B-AE94-5284D6ABFA0B}"/>
              </a:ext>
            </a:extLst>
          </p:cNvPr>
          <p:cNvSpPr/>
          <p:nvPr/>
        </p:nvSpPr>
        <p:spPr>
          <a:xfrm>
            <a:off x="3898331" y="2267879"/>
            <a:ext cx="1570652" cy="736578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55D271-BA22-4BA6-93EC-62485976625F}"/>
              </a:ext>
            </a:extLst>
          </p:cNvPr>
          <p:cNvSpPr/>
          <p:nvPr/>
        </p:nvSpPr>
        <p:spPr>
          <a:xfrm>
            <a:off x="3676658" y="2036969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4066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3" name="직선 연결선 482">
            <a:extLst>
              <a:ext uri="{FF2B5EF4-FFF2-40B4-BE49-F238E27FC236}">
                <a16:creationId xmlns:a16="http://schemas.microsoft.com/office/drawing/2014/main" id="{6761747C-0170-F48C-7B93-6D50398FD85C}"/>
              </a:ext>
            </a:extLst>
          </p:cNvPr>
          <p:cNvCxnSpPr>
            <a:cxnSpLocks/>
            <a:stCxn id="120" idx="2"/>
            <a:endCxn id="57" idx="0"/>
          </p:cNvCxnSpPr>
          <p:nvPr/>
        </p:nvCxnSpPr>
        <p:spPr>
          <a:xfrm flipH="1">
            <a:off x="3253260" y="3887095"/>
            <a:ext cx="1814" cy="180645"/>
          </a:xfrm>
          <a:prstGeom prst="line">
            <a:avLst/>
          </a:prstGeom>
          <a:ln w="12700">
            <a:solidFill>
              <a:srgbClr val="10B5F1"/>
            </a:solidFill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23290" y="116633"/>
            <a:ext cx="8807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기본정보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Information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119336" y="89248"/>
            <a:ext cx="11953328" cy="66521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83" name="Line 87"/>
          <p:cNvSpPr>
            <a:spLocks noChangeShapeType="1"/>
          </p:cNvSpPr>
          <p:nvPr/>
        </p:nvSpPr>
        <p:spPr bwMode="auto">
          <a:xfrm>
            <a:off x="119336" y="412902"/>
            <a:ext cx="11830386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191740"/>
              </p:ext>
            </p:extLst>
          </p:nvPr>
        </p:nvGraphicFramePr>
        <p:xfrm>
          <a:off x="209741" y="476672"/>
          <a:ext cx="11718909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869">
                  <a:extLst>
                    <a:ext uri="{9D8B030D-6E8A-4147-A177-3AD203B41FA5}">
                      <a16:colId xmlns:a16="http://schemas.microsoft.com/office/drawing/2014/main" val="2034575527"/>
                    </a:ext>
                  </a:extLst>
                </a:gridCol>
                <a:gridCol w="3018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731">
                  <a:extLst>
                    <a:ext uri="{9D8B030D-6E8A-4147-A177-3AD203B41FA5}">
                      <a16:colId xmlns:a16="http://schemas.microsoft.com/office/drawing/2014/main" val="3563243587"/>
                    </a:ext>
                  </a:extLst>
                </a:gridCol>
                <a:gridCol w="3551749">
                  <a:extLst>
                    <a:ext uri="{9D8B030D-6E8A-4147-A177-3AD203B41FA5}">
                      <a16:colId xmlns:a16="http://schemas.microsoft.com/office/drawing/2014/main" val="2015902869"/>
                    </a:ext>
                  </a:extLst>
                </a:gridCol>
                <a:gridCol w="1065525">
                  <a:extLst>
                    <a:ext uri="{9D8B030D-6E8A-4147-A177-3AD203B41FA5}">
                      <a16:colId xmlns:a16="http://schemas.microsoft.com/office/drawing/2014/main" val="2458328335"/>
                    </a:ext>
                  </a:extLst>
                </a:gridCol>
                <a:gridCol w="886321">
                  <a:extLst>
                    <a:ext uri="{9D8B030D-6E8A-4147-A177-3AD203B41FA5}">
                      <a16:colId xmlns:a16="http://schemas.microsoft.com/office/drawing/2014/main" val="1577660960"/>
                    </a:ext>
                  </a:extLst>
                </a:gridCol>
              </a:tblGrid>
              <a:tr h="14268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업무명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58ED5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신세계프로젝트</a:t>
                      </a:r>
                      <a:endParaRPr kumimoji="1" lang="en-US" altLang="ko-KR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58ED5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업무내용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배송분류표 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공인인증서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6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내부시스템</a:t>
                      </a:r>
                      <a:endParaRPr lang="en-US" altLang="ko-KR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업무내용으로 이동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외부시스템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신세계 협력회사 포탈 시스템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개인정보사용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6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계정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algun Gothic" panose="020B0503020000020004" pitchFamily="50" charset="-127"/>
                        <a:ea typeface="Malgun Gothic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계정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 err="1">
                          <a:solidFill>
                            <a:schemeClr val="tx1"/>
                          </a:solidFill>
                        </a:rPr>
                        <a:t>암호화문서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449835"/>
                  </a:ext>
                </a:extLst>
              </a:tr>
              <a:tr h="142684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특이사항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적용률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380483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501079"/>
              </p:ext>
            </p:extLst>
          </p:nvPr>
        </p:nvGraphicFramePr>
        <p:xfrm>
          <a:off x="207879" y="1462545"/>
          <a:ext cx="11720771" cy="474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731">
                  <a:extLst>
                    <a:ext uri="{9D8B030D-6E8A-4147-A177-3AD203B41FA5}">
                      <a16:colId xmlns:a16="http://schemas.microsoft.com/office/drawing/2014/main" val="2034575527"/>
                    </a:ext>
                  </a:extLst>
                </a:gridCol>
                <a:gridCol w="3018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6731">
                  <a:extLst>
                    <a:ext uri="{9D8B030D-6E8A-4147-A177-3AD203B41FA5}">
                      <a16:colId xmlns:a16="http://schemas.microsoft.com/office/drawing/2014/main" val="2323892954"/>
                    </a:ext>
                  </a:extLst>
                </a:gridCol>
                <a:gridCol w="1243112">
                  <a:extLst>
                    <a:ext uri="{9D8B030D-6E8A-4147-A177-3AD203B41FA5}">
                      <a16:colId xmlns:a16="http://schemas.microsoft.com/office/drawing/2014/main" val="314339855"/>
                    </a:ext>
                  </a:extLst>
                </a:gridCol>
                <a:gridCol w="976731">
                  <a:extLst>
                    <a:ext uri="{9D8B030D-6E8A-4147-A177-3AD203B41FA5}">
                      <a16:colId xmlns:a16="http://schemas.microsoft.com/office/drawing/2014/main" val="3563243587"/>
                    </a:ext>
                  </a:extLst>
                </a:gridCol>
                <a:gridCol w="1331906">
                  <a:extLst>
                    <a:ext uri="{9D8B030D-6E8A-4147-A177-3AD203B41FA5}">
                      <a16:colId xmlns:a16="http://schemas.microsoft.com/office/drawing/2014/main" val="2015902869"/>
                    </a:ext>
                  </a:extLst>
                </a:gridCol>
                <a:gridCol w="1065525">
                  <a:extLst>
                    <a:ext uri="{9D8B030D-6E8A-4147-A177-3AD203B41FA5}">
                      <a16:colId xmlns:a16="http://schemas.microsoft.com/office/drawing/2014/main" val="2458328335"/>
                    </a:ext>
                  </a:extLst>
                </a:gridCol>
                <a:gridCol w="887937">
                  <a:extLst>
                    <a:ext uri="{9D8B030D-6E8A-4147-A177-3AD203B41FA5}">
                      <a16:colId xmlns:a16="http://schemas.microsoft.com/office/drawing/2014/main" val="1577660960"/>
                    </a:ext>
                  </a:extLst>
                </a:gridCol>
              </a:tblGrid>
              <a:tr h="14268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HUMAN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담당부서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투입인원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812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팀장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업무주기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투입시간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회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투입시간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884456"/>
              </p:ext>
            </p:extLst>
          </p:nvPr>
        </p:nvGraphicFramePr>
        <p:xfrm>
          <a:off x="207879" y="1950918"/>
          <a:ext cx="11718908" cy="773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622">
                  <a:extLst>
                    <a:ext uri="{9D8B030D-6E8A-4147-A177-3AD203B41FA5}">
                      <a16:colId xmlns:a16="http://schemas.microsoft.com/office/drawing/2014/main" val="2034575527"/>
                    </a:ext>
                  </a:extLst>
                </a:gridCol>
                <a:gridCol w="710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7937">
                  <a:extLst>
                    <a:ext uri="{9D8B030D-6E8A-4147-A177-3AD203B41FA5}">
                      <a16:colId xmlns:a16="http://schemas.microsoft.com/office/drawing/2014/main" val="2050185518"/>
                    </a:ext>
                  </a:extLst>
                </a:gridCol>
                <a:gridCol w="1420453">
                  <a:extLst>
                    <a:ext uri="{9D8B030D-6E8A-4147-A177-3AD203B41FA5}">
                      <a16:colId xmlns:a16="http://schemas.microsoft.com/office/drawing/2014/main" val="3026520070"/>
                    </a:ext>
                  </a:extLst>
                </a:gridCol>
                <a:gridCol w="976731">
                  <a:extLst>
                    <a:ext uri="{9D8B030D-6E8A-4147-A177-3AD203B41FA5}">
                      <a16:colId xmlns:a16="http://schemas.microsoft.com/office/drawing/2014/main" val="3563243587"/>
                    </a:ext>
                  </a:extLst>
                </a:gridCol>
                <a:gridCol w="1243359">
                  <a:extLst>
                    <a:ext uri="{9D8B030D-6E8A-4147-A177-3AD203B41FA5}">
                      <a16:colId xmlns:a16="http://schemas.microsoft.com/office/drawing/2014/main" val="2015902869"/>
                    </a:ext>
                  </a:extLst>
                </a:gridCol>
                <a:gridCol w="976731">
                  <a:extLst>
                    <a:ext uri="{9D8B030D-6E8A-4147-A177-3AD203B41FA5}">
                      <a16:colId xmlns:a16="http://schemas.microsoft.com/office/drawing/2014/main" val="1128628569"/>
                    </a:ext>
                  </a:extLst>
                </a:gridCol>
                <a:gridCol w="1331659">
                  <a:extLst>
                    <a:ext uri="{9D8B030D-6E8A-4147-A177-3AD203B41FA5}">
                      <a16:colId xmlns:a16="http://schemas.microsoft.com/office/drawing/2014/main" val="3127706589"/>
                    </a:ext>
                  </a:extLst>
                </a:gridCol>
                <a:gridCol w="1065525">
                  <a:extLst>
                    <a:ext uri="{9D8B030D-6E8A-4147-A177-3AD203B41FA5}">
                      <a16:colId xmlns:a16="http://schemas.microsoft.com/office/drawing/2014/main" val="2458328335"/>
                    </a:ext>
                  </a:extLst>
                </a:gridCol>
                <a:gridCol w="886321">
                  <a:extLst>
                    <a:ext uri="{9D8B030D-6E8A-4147-A177-3AD203B41FA5}">
                      <a16:colId xmlns:a16="http://schemas.microsoft.com/office/drawing/2014/main" val="1577660960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RPA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업무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프로세스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700" b="0" spc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개발자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박채운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ROBOT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036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기초자료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dist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업무주기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수행시간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회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수행시간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053"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dist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dist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44983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24211" y="2928103"/>
            <a:ext cx="1616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워크플로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Workflow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286425"/>
              </p:ext>
            </p:extLst>
          </p:nvPr>
        </p:nvGraphicFramePr>
        <p:xfrm>
          <a:off x="9480506" y="2375647"/>
          <a:ext cx="122304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Chrome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System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Redo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062617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878372"/>
              </p:ext>
            </p:extLst>
          </p:nvPr>
        </p:nvGraphicFramePr>
        <p:xfrm>
          <a:off x="10703554" y="2375290"/>
          <a:ext cx="1223233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Line 87"/>
          <p:cNvSpPr>
            <a:spLocks noChangeShapeType="1"/>
          </p:cNvSpPr>
          <p:nvPr/>
        </p:nvSpPr>
        <p:spPr bwMode="auto">
          <a:xfrm>
            <a:off x="119336" y="2919616"/>
            <a:ext cx="8812269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5" name="순서도: 수행의 시작/종료 14"/>
          <p:cNvSpPr/>
          <p:nvPr/>
        </p:nvSpPr>
        <p:spPr>
          <a:xfrm>
            <a:off x="435023" y="3263574"/>
            <a:ext cx="952199" cy="31867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시작</a:t>
            </a:r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17BFB01C-162E-54A7-CF52-E9099412FABE}"/>
              </a:ext>
            </a:extLst>
          </p:cNvPr>
          <p:cNvCxnSpPr>
            <a:cxnSpLocks/>
            <a:stCxn id="15" idx="2"/>
            <a:endCxn id="120" idx="1"/>
          </p:cNvCxnSpPr>
          <p:nvPr/>
        </p:nvCxnSpPr>
        <p:spPr>
          <a:xfrm rot="16200000" flipH="1">
            <a:off x="1767980" y="2725386"/>
            <a:ext cx="98825" cy="1812539"/>
          </a:xfrm>
          <a:prstGeom prst="bentConnector2">
            <a:avLst/>
          </a:prstGeom>
          <a:ln w="9525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0" name="순서도: 처리 119">
            <a:extLst>
              <a:ext uri="{FF2B5EF4-FFF2-40B4-BE49-F238E27FC236}">
                <a16:creationId xmlns:a16="http://schemas.microsoft.com/office/drawing/2014/main" id="{1A8AE661-03F0-49D1-816D-DDDE1BD63C60}"/>
              </a:ext>
            </a:extLst>
          </p:cNvPr>
          <p:cNvSpPr/>
          <p:nvPr/>
        </p:nvSpPr>
        <p:spPr>
          <a:xfrm>
            <a:off x="2723662" y="3475042"/>
            <a:ext cx="1062824" cy="412053"/>
          </a:xfrm>
          <a:prstGeom prst="flowChartProcess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판수계산서식서</a:t>
            </a: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신세계엑셀파일</a:t>
            </a: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 수집</a:t>
            </a: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244" name="순서도: 처리 243">
            <a:extLst>
              <a:ext uri="{FF2B5EF4-FFF2-40B4-BE49-F238E27FC236}">
                <a16:creationId xmlns:a16="http://schemas.microsoft.com/office/drawing/2014/main" id="{DF2E5E69-3E84-43B4-880F-7CC415F2FAAE}"/>
              </a:ext>
            </a:extLst>
          </p:cNvPr>
          <p:cNvSpPr/>
          <p:nvPr/>
        </p:nvSpPr>
        <p:spPr>
          <a:xfrm>
            <a:off x="5252321" y="3474608"/>
            <a:ext cx="868010" cy="375152"/>
          </a:xfrm>
          <a:prstGeom prst="flowChartProcess">
            <a:avLst/>
          </a:prstGeom>
          <a:solidFill>
            <a:srgbClr val="C6D9F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수주예정현황</a:t>
            </a:r>
            <a:endParaRPr lang="en-US" altLang="ko-KR" sz="8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조회</a:t>
            </a:r>
            <a:r>
              <a:rPr lang="en-US" altLang="ko-KR" sz="8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/</a:t>
            </a:r>
            <a:r>
              <a:rPr lang="ko-KR" altLang="en-US" sz="8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변경 </a:t>
            </a:r>
            <a:r>
              <a:rPr kumimoji="1" lang="ko-KR" altLang="en-US" sz="800" dirty="0" err="1">
                <a:solidFill>
                  <a:prstClr val="black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크롤링</a:t>
            </a:r>
            <a:endParaRPr kumimoji="1" lang="en-US" altLang="ko-KR" sz="800" dirty="0">
              <a:solidFill>
                <a:prstClr val="black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cxnSp>
        <p:nvCxnSpPr>
          <p:cNvPr id="276" name="연결선: 꺾임 275">
            <a:extLst>
              <a:ext uri="{FF2B5EF4-FFF2-40B4-BE49-F238E27FC236}">
                <a16:creationId xmlns:a16="http://schemas.microsoft.com/office/drawing/2014/main" id="{C899403E-128D-4C44-93BE-78F0C68A8BA4}"/>
              </a:ext>
            </a:extLst>
          </p:cNvPr>
          <p:cNvCxnSpPr>
            <a:cxnSpLocks/>
            <a:stCxn id="57" idx="2"/>
            <a:endCxn id="67" idx="0"/>
          </p:cNvCxnSpPr>
          <p:nvPr/>
        </p:nvCxnSpPr>
        <p:spPr>
          <a:xfrm rot="5400000" flipH="1" flipV="1">
            <a:off x="3383885" y="3355795"/>
            <a:ext cx="1023087" cy="1284339"/>
          </a:xfrm>
          <a:prstGeom prst="bentConnector5">
            <a:avLst>
              <a:gd name="adj1" fmla="val -22344"/>
              <a:gd name="adj2" fmla="val 53792"/>
              <a:gd name="adj3" fmla="val 122344"/>
            </a:avLst>
          </a:prstGeom>
          <a:ln w="9525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80" name="순서도: 처리 479">
            <a:extLst>
              <a:ext uri="{FF2B5EF4-FFF2-40B4-BE49-F238E27FC236}">
                <a16:creationId xmlns:a16="http://schemas.microsoft.com/office/drawing/2014/main" id="{7CD0F54D-87FF-0ED8-CE15-2DB08070E156}"/>
              </a:ext>
            </a:extLst>
          </p:cNvPr>
          <p:cNvSpPr/>
          <p:nvPr/>
        </p:nvSpPr>
        <p:spPr>
          <a:xfrm>
            <a:off x="5258180" y="4067740"/>
            <a:ext cx="858450" cy="386245"/>
          </a:xfrm>
          <a:prstGeom prst="flowChartProcess">
            <a:avLst/>
          </a:prstGeom>
          <a:solidFill>
            <a:srgbClr val="C6D9F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dirty="0">
                <a:solidFill>
                  <a:prstClr val="black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판수계산서식서</a:t>
            </a:r>
            <a:endParaRPr kumimoji="1" lang="en-US" altLang="ko-KR" sz="800" dirty="0">
              <a:solidFill>
                <a:prstClr val="black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dirty="0">
                <a:solidFill>
                  <a:prstClr val="black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엑셀 내용입력</a:t>
            </a:r>
            <a:endParaRPr kumimoji="1" lang="en-US" altLang="ko-KR" sz="800" dirty="0">
              <a:solidFill>
                <a:prstClr val="black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81" name="순서도: 처리 480">
            <a:extLst>
              <a:ext uri="{FF2B5EF4-FFF2-40B4-BE49-F238E27FC236}">
                <a16:creationId xmlns:a16="http://schemas.microsoft.com/office/drawing/2014/main" id="{C6C65900-A748-2C19-9897-7B54FD299CA8}"/>
              </a:ext>
            </a:extLst>
          </p:cNvPr>
          <p:cNvSpPr/>
          <p:nvPr/>
        </p:nvSpPr>
        <p:spPr>
          <a:xfrm>
            <a:off x="5257101" y="4633946"/>
            <a:ext cx="858450" cy="386245"/>
          </a:xfrm>
          <a:prstGeom prst="flowChartProcess">
            <a:avLst/>
          </a:prstGeom>
          <a:solidFill>
            <a:srgbClr val="C6D9F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판수계산서식서</a:t>
            </a:r>
            <a:endParaRPr kumimoji="1" lang="en-US" altLang="ko-KR" sz="8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엑셀 인쇄</a:t>
            </a:r>
            <a:endParaRPr kumimoji="1" lang="en-US" altLang="ko-KR" sz="8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504" name="순서도: 처리 503">
            <a:extLst>
              <a:ext uri="{FF2B5EF4-FFF2-40B4-BE49-F238E27FC236}">
                <a16:creationId xmlns:a16="http://schemas.microsoft.com/office/drawing/2014/main" id="{7E33706B-EC79-9BC9-6086-C60D1AA0782C}"/>
              </a:ext>
            </a:extLst>
          </p:cNvPr>
          <p:cNvSpPr/>
          <p:nvPr/>
        </p:nvSpPr>
        <p:spPr>
          <a:xfrm>
            <a:off x="5258180" y="5204910"/>
            <a:ext cx="858450" cy="386245"/>
          </a:xfrm>
          <a:prstGeom prst="flowChartProcess">
            <a:avLst/>
          </a:prstGeom>
          <a:solidFill>
            <a:srgbClr val="C6D9F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증명서 마스터클릭</a:t>
            </a:r>
            <a:endParaRPr kumimoji="1" lang="en-US" altLang="ko-KR" sz="8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이력번호 내용입력</a:t>
            </a:r>
            <a:endParaRPr kumimoji="1" lang="en-US" altLang="ko-KR" sz="8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65" name="순서도: 처리 64">
            <a:extLst>
              <a:ext uri="{FF2B5EF4-FFF2-40B4-BE49-F238E27FC236}">
                <a16:creationId xmlns:a16="http://schemas.microsoft.com/office/drawing/2014/main" id="{061A7F0B-8DA0-0283-66C0-42ED762220E0}"/>
              </a:ext>
            </a:extLst>
          </p:cNvPr>
          <p:cNvSpPr/>
          <p:nvPr/>
        </p:nvSpPr>
        <p:spPr>
          <a:xfrm>
            <a:off x="6407984" y="3475329"/>
            <a:ext cx="858450" cy="386245"/>
          </a:xfrm>
          <a:prstGeom prst="flowChartProcess">
            <a:avLst/>
          </a:prstGeom>
          <a:solidFill>
            <a:srgbClr val="C6D9F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dirty="0">
                <a:solidFill>
                  <a:prstClr val="black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이력번호</a:t>
            </a:r>
            <a:endParaRPr kumimoji="1" lang="en-US" altLang="ko-KR" sz="800" dirty="0">
              <a:solidFill>
                <a:prstClr val="black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dirty="0">
                <a:solidFill>
                  <a:prstClr val="black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증명서 매핑</a:t>
            </a:r>
            <a:endParaRPr kumimoji="1" lang="en-US" altLang="ko-KR" sz="800" dirty="0">
              <a:solidFill>
                <a:prstClr val="black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F6AF0110-6730-4C71-69E1-040E4D01D730}"/>
              </a:ext>
            </a:extLst>
          </p:cNvPr>
          <p:cNvCxnSpPr>
            <a:cxnSpLocks/>
            <a:stCxn id="65" idx="2"/>
            <a:endCxn id="71" idx="0"/>
          </p:cNvCxnSpPr>
          <p:nvPr/>
        </p:nvCxnSpPr>
        <p:spPr>
          <a:xfrm>
            <a:off x="6837209" y="3861574"/>
            <a:ext cx="0" cy="194131"/>
          </a:xfrm>
          <a:prstGeom prst="line">
            <a:avLst/>
          </a:prstGeom>
          <a:ln w="12700">
            <a:solidFill>
              <a:srgbClr val="10B5F1"/>
            </a:solidFill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12D725D6-62C0-1682-E4A2-780FA3B33774}"/>
              </a:ext>
            </a:extLst>
          </p:cNvPr>
          <p:cNvCxnSpPr>
            <a:cxnSpLocks/>
            <a:stCxn id="504" idx="2"/>
            <a:endCxn id="65" idx="0"/>
          </p:cNvCxnSpPr>
          <p:nvPr/>
        </p:nvCxnSpPr>
        <p:spPr>
          <a:xfrm rot="5400000" flipH="1" flipV="1">
            <a:off x="5204394" y="3958340"/>
            <a:ext cx="2115826" cy="1149804"/>
          </a:xfrm>
          <a:prstGeom prst="bentConnector5">
            <a:avLst>
              <a:gd name="adj1" fmla="val -10804"/>
              <a:gd name="adj2" fmla="val 50000"/>
              <a:gd name="adj3" fmla="val 110804"/>
            </a:avLst>
          </a:prstGeom>
          <a:ln w="9525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1" name="순서도: 처리 70">
            <a:extLst>
              <a:ext uri="{FF2B5EF4-FFF2-40B4-BE49-F238E27FC236}">
                <a16:creationId xmlns:a16="http://schemas.microsoft.com/office/drawing/2014/main" id="{9C3358F8-3F0A-549E-C60C-E211AE923973}"/>
              </a:ext>
            </a:extLst>
          </p:cNvPr>
          <p:cNvSpPr/>
          <p:nvPr/>
        </p:nvSpPr>
        <p:spPr>
          <a:xfrm>
            <a:off x="6407984" y="4055705"/>
            <a:ext cx="858450" cy="386245"/>
          </a:xfrm>
          <a:prstGeom prst="flowChartProcess">
            <a:avLst/>
          </a:prstGeom>
          <a:solidFill>
            <a:srgbClr val="C6D9F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dirty="0">
                <a:solidFill>
                  <a:prstClr val="black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배송분류표</a:t>
            </a:r>
            <a:endParaRPr kumimoji="1" lang="en-US" altLang="ko-KR" sz="800" dirty="0">
              <a:solidFill>
                <a:prstClr val="black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dirty="0">
                <a:solidFill>
                  <a:prstClr val="black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발행</a:t>
            </a:r>
            <a:endParaRPr kumimoji="1" lang="en-US" altLang="ko-KR" sz="800" dirty="0">
              <a:solidFill>
                <a:prstClr val="black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84" name="순서도: 처리 83">
            <a:extLst>
              <a:ext uri="{FF2B5EF4-FFF2-40B4-BE49-F238E27FC236}">
                <a16:creationId xmlns:a16="http://schemas.microsoft.com/office/drawing/2014/main" id="{CD763948-BBC8-C9A6-682F-AAE7B89C7DA6}"/>
              </a:ext>
            </a:extLst>
          </p:cNvPr>
          <p:cNvSpPr/>
          <p:nvPr/>
        </p:nvSpPr>
        <p:spPr>
          <a:xfrm>
            <a:off x="6410831" y="4635512"/>
            <a:ext cx="858450" cy="386245"/>
          </a:xfrm>
          <a:prstGeom prst="flowChartProcess">
            <a:avLst/>
          </a:prstGeom>
          <a:solidFill>
            <a:srgbClr val="C6D9F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dirty="0">
                <a:solidFill>
                  <a:prstClr val="black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입고진행 납품</a:t>
            </a:r>
            <a:endParaRPr kumimoji="1" lang="en-US" altLang="ko-KR" sz="800" dirty="0">
              <a:solidFill>
                <a:prstClr val="black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dirty="0">
                <a:solidFill>
                  <a:prstClr val="black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리스트 발행</a:t>
            </a:r>
            <a:endParaRPr kumimoji="1" lang="en-US" altLang="ko-KR" sz="800" dirty="0">
              <a:solidFill>
                <a:prstClr val="black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520" name="순서도: 처리 519">
            <a:extLst>
              <a:ext uri="{FF2B5EF4-FFF2-40B4-BE49-F238E27FC236}">
                <a16:creationId xmlns:a16="http://schemas.microsoft.com/office/drawing/2014/main" id="{3F87D5B3-296F-A581-290A-E5A7FB2AC628}"/>
              </a:ext>
            </a:extLst>
          </p:cNvPr>
          <p:cNvSpPr/>
          <p:nvPr/>
        </p:nvSpPr>
        <p:spPr>
          <a:xfrm>
            <a:off x="6409217" y="5202278"/>
            <a:ext cx="858450" cy="386245"/>
          </a:xfrm>
          <a:prstGeom prst="flowChartProcess">
            <a:avLst/>
          </a:prstGeom>
          <a:solidFill>
            <a:srgbClr val="C6D9F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dirty="0">
                <a:solidFill>
                  <a:prstClr val="black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신세계 엑셀</a:t>
            </a:r>
            <a:endParaRPr kumimoji="1" lang="en-US" altLang="ko-KR" sz="800" dirty="0">
              <a:solidFill>
                <a:prstClr val="black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cxnSp>
        <p:nvCxnSpPr>
          <p:cNvPr id="521" name="직선 연결선 520">
            <a:extLst>
              <a:ext uri="{FF2B5EF4-FFF2-40B4-BE49-F238E27FC236}">
                <a16:creationId xmlns:a16="http://schemas.microsoft.com/office/drawing/2014/main" id="{E5BCC0BD-AA16-042F-4C1A-6BA9D1689896}"/>
              </a:ext>
            </a:extLst>
          </p:cNvPr>
          <p:cNvCxnSpPr>
            <a:cxnSpLocks/>
            <a:stCxn id="84" idx="2"/>
            <a:endCxn id="520" idx="0"/>
          </p:cNvCxnSpPr>
          <p:nvPr/>
        </p:nvCxnSpPr>
        <p:spPr>
          <a:xfrm flipH="1">
            <a:off x="6838442" y="5021757"/>
            <a:ext cx="1614" cy="180521"/>
          </a:xfrm>
          <a:prstGeom prst="line">
            <a:avLst/>
          </a:prstGeom>
          <a:ln w="12700">
            <a:solidFill>
              <a:srgbClr val="10B5F1"/>
            </a:solidFill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932F9C6A-0AA1-400C-83E3-7D2F770EDD91}"/>
              </a:ext>
            </a:extLst>
          </p:cNvPr>
          <p:cNvSpPr/>
          <p:nvPr/>
        </p:nvSpPr>
        <p:spPr>
          <a:xfrm>
            <a:off x="2721848" y="4067740"/>
            <a:ext cx="1062824" cy="441768"/>
          </a:xfrm>
          <a:prstGeom prst="flowChartProcess">
            <a:avLst/>
          </a:prstGeom>
          <a:solidFill>
            <a:srgbClr val="F2F2F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가농바이오</a:t>
            </a: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 </a:t>
            </a:r>
            <a:r>
              <a:rPr kumimoji="1" lang="en-US" altLang="ko-K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rpa</a:t>
            </a: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현황</a:t>
            </a: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수집</a:t>
            </a: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67" name="순서도: 처리 66">
            <a:extLst>
              <a:ext uri="{FF2B5EF4-FFF2-40B4-BE49-F238E27FC236}">
                <a16:creationId xmlns:a16="http://schemas.microsoft.com/office/drawing/2014/main" id="{D19535AF-14E8-41EA-8461-9506F644CED9}"/>
              </a:ext>
            </a:extLst>
          </p:cNvPr>
          <p:cNvSpPr/>
          <p:nvPr/>
        </p:nvSpPr>
        <p:spPr>
          <a:xfrm>
            <a:off x="4103594" y="3486421"/>
            <a:ext cx="868010" cy="375152"/>
          </a:xfrm>
          <a:prstGeom prst="flowChartProcess">
            <a:avLst/>
          </a:prstGeom>
          <a:solidFill>
            <a:srgbClr val="C6D9F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dirty="0">
                <a:solidFill>
                  <a:prstClr val="black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신세계 협력회사</a:t>
            </a:r>
            <a:endParaRPr kumimoji="1" lang="en-US" altLang="ko-KR" sz="800" dirty="0">
              <a:solidFill>
                <a:prstClr val="black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dirty="0">
                <a:solidFill>
                  <a:prstClr val="black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포탈시스템접속</a:t>
            </a:r>
            <a:endParaRPr kumimoji="1" lang="en-US" altLang="ko-KR" sz="800" dirty="0">
              <a:solidFill>
                <a:prstClr val="black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72" name="순서도: 처리 71">
            <a:extLst>
              <a:ext uri="{FF2B5EF4-FFF2-40B4-BE49-F238E27FC236}">
                <a16:creationId xmlns:a16="http://schemas.microsoft.com/office/drawing/2014/main" id="{620CCEA9-F6C8-4C9B-B119-AFC22C49E8EA}"/>
              </a:ext>
            </a:extLst>
          </p:cNvPr>
          <p:cNvSpPr/>
          <p:nvPr/>
        </p:nvSpPr>
        <p:spPr>
          <a:xfrm>
            <a:off x="4103596" y="4073286"/>
            <a:ext cx="868010" cy="375152"/>
          </a:xfrm>
          <a:prstGeom prst="flowChartProcess">
            <a:avLst/>
          </a:prstGeom>
          <a:solidFill>
            <a:srgbClr val="C6D9F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ID / PW </a:t>
            </a: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입력 후</a:t>
            </a: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dirty="0">
                <a:solidFill>
                  <a:prstClr val="black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로그인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C2D6B458-8563-4B55-A3D0-03D85E071001}"/>
              </a:ext>
            </a:extLst>
          </p:cNvPr>
          <p:cNvCxnSpPr>
            <a:cxnSpLocks/>
            <a:stCxn id="67" idx="2"/>
            <a:endCxn id="72" idx="0"/>
          </p:cNvCxnSpPr>
          <p:nvPr/>
        </p:nvCxnSpPr>
        <p:spPr>
          <a:xfrm>
            <a:off x="4537599" y="3861573"/>
            <a:ext cx="2" cy="211713"/>
          </a:xfrm>
          <a:prstGeom prst="line">
            <a:avLst/>
          </a:prstGeom>
          <a:ln w="12700">
            <a:solidFill>
              <a:srgbClr val="10B5F1"/>
            </a:solidFill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97BDF432-D8D7-4FFE-A42D-2C2476B6E435}"/>
              </a:ext>
            </a:extLst>
          </p:cNvPr>
          <p:cNvCxnSpPr>
            <a:cxnSpLocks/>
            <a:stCxn id="87" idx="2"/>
            <a:endCxn id="244" idx="0"/>
          </p:cNvCxnSpPr>
          <p:nvPr/>
        </p:nvCxnSpPr>
        <p:spPr>
          <a:xfrm rot="5400000" flipH="1" flipV="1">
            <a:off x="4345430" y="3662852"/>
            <a:ext cx="1529140" cy="1152651"/>
          </a:xfrm>
          <a:prstGeom prst="bentConnector5">
            <a:avLst>
              <a:gd name="adj1" fmla="val -14950"/>
              <a:gd name="adj2" fmla="val 50000"/>
              <a:gd name="adj3" fmla="val 114950"/>
            </a:avLst>
          </a:prstGeom>
          <a:ln w="9525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7" name="순서도: 처리 86">
            <a:extLst>
              <a:ext uri="{FF2B5EF4-FFF2-40B4-BE49-F238E27FC236}">
                <a16:creationId xmlns:a16="http://schemas.microsoft.com/office/drawing/2014/main" id="{1E6F3C76-08D2-488A-8861-62F42E20B239}"/>
              </a:ext>
            </a:extLst>
          </p:cNvPr>
          <p:cNvSpPr/>
          <p:nvPr/>
        </p:nvSpPr>
        <p:spPr>
          <a:xfrm>
            <a:off x="4099670" y="4628596"/>
            <a:ext cx="868010" cy="375152"/>
          </a:xfrm>
          <a:prstGeom prst="flowChartProcess">
            <a:avLst/>
          </a:prstGeom>
          <a:solidFill>
            <a:srgbClr val="C6D9F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 수주예정현황</a:t>
            </a:r>
            <a:endParaRPr lang="en-US" altLang="ko-KR" sz="800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      </a:t>
            </a:r>
            <a:r>
              <a:rPr lang="ko-KR" altLang="en-US" sz="8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조회</a:t>
            </a:r>
            <a:r>
              <a:rPr lang="en-US" altLang="ko-KR" sz="8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/</a:t>
            </a:r>
            <a:r>
              <a:rPr lang="ko-KR" altLang="en-US" sz="800" dirty="0">
                <a:latin typeface="Noto Sans KR" panose="020B0200000000000000" pitchFamily="34" charset="-128"/>
                <a:ea typeface="Noto Sans KR" panose="020B0200000000000000" pitchFamily="34" charset="-128"/>
              </a:rPr>
              <a:t>변경 </a:t>
            </a:r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B432E840-64D1-4FAF-A48A-6ED7BF69CF06}"/>
              </a:ext>
            </a:extLst>
          </p:cNvPr>
          <p:cNvCxnSpPr>
            <a:cxnSpLocks/>
            <a:stCxn id="72" idx="2"/>
            <a:endCxn id="87" idx="0"/>
          </p:cNvCxnSpPr>
          <p:nvPr/>
        </p:nvCxnSpPr>
        <p:spPr>
          <a:xfrm flipH="1">
            <a:off x="4533675" y="4448438"/>
            <a:ext cx="3926" cy="180158"/>
          </a:xfrm>
          <a:prstGeom prst="line">
            <a:avLst/>
          </a:prstGeom>
          <a:ln w="12700">
            <a:solidFill>
              <a:srgbClr val="10B5F1"/>
            </a:solidFill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2956DF0D-1A51-425C-91AF-A14EBCF2963F}"/>
              </a:ext>
            </a:extLst>
          </p:cNvPr>
          <p:cNvCxnSpPr>
            <a:cxnSpLocks/>
            <a:stCxn id="244" idx="2"/>
            <a:endCxn id="480" idx="0"/>
          </p:cNvCxnSpPr>
          <p:nvPr/>
        </p:nvCxnSpPr>
        <p:spPr>
          <a:xfrm>
            <a:off x="5686326" y="3849760"/>
            <a:ext cx="1079" cy="217980"/>
          </a:xfrm>
          <a:prstGeom prst="line">
            <a:avLst/>
          </a:prstGeom>
          <a:ln w="12700">
            <a:solidFill>
              <a:srgbClr val="10B5F1"/>
            </a:solidFill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5A35E78B-012F-4F1B-8D54-85142FFD78B9}"/>
              </a:ext>
            </a:extLst>
          </p:cNvPr>
          <p:cNvCxnSpPr>
            <a:cxnSpLocks/>
            <a:stCxn id="480" idx="2"/>
            <a:endCxn id="481" idx="0"/>
          </p:cNvCxnSpPr>
          <p:nvPr/>
        </p:nvCxnSpPr>
        <p:spPr>
          <a:xfrm flipH="1">
            <a:off x="5686326" y="4453985"/>
            <a:ext cx="1079" cy="179961"/>
          </a:xfrm>
          <a:prstGeom prst="line">
            <a:avLst/>
          </a:prstGeom>
          <a:ln w="12700">
            <a:solidFill>
              <a:srgbClr val="10B5F1"/>
            </a:solidFill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1BE40B8D-D805-4147-A642-514AD26556A1}"/>
              </a:ext>
            </a:extLst>
          </p:cNvPr>
          <p:cNvCxnSpPr>
            <a:cxnSpLocks/>
            <a:stCxn id="481" idx="2"/>
            <a:endCxn id="504" idx="0"/>
          </p:cNvCxnSpPr>
          <p:nvPr/>
        </p:nvCxnSpPr>
        <p:spPr>
          <a:xfrm>
            <a:off x="5686326" y="5020191"/>
            <a:ext cx="1079" cy="184719"/>
          </a:xfrm>
          <a:prstGeom prst="line">
            <a:avLst/>
          </a:prstGeom>
          <a:ln w="12700">
            <a:solidFill>
              <a:srgbClr val="10B5F1"/>
            </a:solidFill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56000D37-0C77-4C2A-AD8D-0E28BFDD3B80}"/>
              </a:ext>
            </a:extLst>
          </p:cNvPr>
          <p:cNvCxnSpPr>
            <a:cxnSpLocks/>
            <a:stCxn id="71" idx="2"/>
            <a:endCxn id="84" idx="0"/>
          </p:cNvCxnSpPr>
          <p:nvPr/>
        </p:nvCxnSpPr>
        <p:spPr>
          <a:xfrm>
            <a:off x="6837209" y="4441950"/>
            <a:ext cx="2847" cy="193562"/>
          </a:xfrm>
          <a:prstGeom prst="line">
            <a:avLst/>
          </a:prstGeom>
          <a:ln w="12700">
            <a:solidFill>
              <a:srgbClr val="10B5F1"/>
            </a:solidFill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순서도: 처리 114">
            <a:extLst>
              <a:ext uri="{FF2B5EF4-FFF2-40B4-BE49-F238E27FC236}">
                <a16:creationId xmlns:a16="http://schemas.microsoft.com/office/drawing/2014/main" id="{465FA907-8E36-428F-BAAD-3CDA7A210898}"/>
              </a:ext>
            </a:extLst>
          </p:cNvPr>
          <p:cNvSpPr/>
          <p:nvPr/>
        </p:nvSpPr>
        <p:spPr>
          <a:xfrm>
            <a:off x="6410831" y="5782085"/>
            <a:ext cx="858450" cy="386245"/>
          </a:xfrm>
          <a:prstGeom prst="flowChartProcess">
            <a:avLst/>
          </a:prstGeom>
          <a:solidFill>
            <a:srgbClr val="C6D9F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dirty="0" err="1">
                <a:solidFill>
                  <a:prstClr val="black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신세계엑셀</a:t>
            </a:r>
            <a:r>
              <a:rPr kumimoji="1" lang="ko-KR" altLang="en-US" sz="800" dirty="0">
                <a:solidFill>
                  <a:prstClr val="black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 파일 </a:t>
            </a:r>
            <a:endParaRPr kumimoji="1" lang="en-US" altLang="ko-KR" sz="800" dirty="0">
              <a:solidFill>
                <a:prstClr val="black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dirty="0">
                <a:solidFill>
                  <a:prstClr val="black"/>
                </a:solidFill>
                <a:latin typeface="Noto Sans KR" panose="020B0200000000000000" pitchFamily="34" charset="-128"/>
                <a:ea typeface="Noto Sans KR" panose="020B0200000000000000" pitchFamily="34" charset="-128"/>
              </a:rPr>
              <a:t>인쇄</a:t>
            </a:r>
            <a:endParaRPr kumimoji="1" lang="en-US" altLang="ko-KR" sz="800" dirty="0">
              <a:solidFill>
                <a:prstClr val="black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C61D032B-B8EA-4360-B17C-D439F7F8A9A0}"/>
              </a:ext>
            </a:extLst>
          </p:cNvPr>
          <p:cNvCxnSpPr>
            <a:cxnSpLocks/>
            <a:stCxn id="520" idx="2"/>
            <a:endCxn id="115" idx="0"/>
          </p:cNvCxnSpPr>
          <p:nvPr/>
        </p:nvCxnSpPr>
        <p:spPr>
          <a:xfrm>
            <a:off x="6838442" y="5588523"/>
            <a:ext cx="1614" cy="193562"/>
          </a:xfrm>
          <a:prstGeom prst="line">
            <a:avLst/>
          </a:prstGeom>
          <a:ln w="12700">
            <a:solidFill>
              <a:srgbClr val="10B5F1"/>
            </a:solidFill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1902F19B-4C92-4D90-A130-B54782F8497F}"/>
              </a:ext>
            </a:extLst>
          </p:cNvPr>
          <p:cNvCxnSpPr>
            <a:cxnSpLocks/>
            <a:stCxn id="115" idx="2"/>
            <a:endCxn id="160" idx="2"/>
          </p:cNvCxnSpPr>
          <p:nvPr/>
        </p:nvCxnSpPr>
        <p:spPr>
          <a:xfrm rot="5400000" flipH="1" flipV="1">
            <a:off x="6866590" y="3733165"/>
            <a:ext cx="2408630" cy="2461699"/>
          </a:xfrm>
          <a:prstGeom prst="bentConnector3">
            <a:avLst>
              <a:gd name="adj1" fmla="val -9491"/>
            </a:avLst>
          </a:prstGeom>
          <a:ln w="9525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0" name="순서도: 수행의 시작/종료 159">
            <a:extLst>
              <a:ext uri="{FF2B5EF4-FFF2-40B4-BE49-F238E27FC236}">
                <a16:creationId xmlns:a16="http://schemas.microsoft.com/office/drawing/2014/main" id="{9AE61D2B-4A88-4869-BE48-837360EAC468}"/>
              </a:ext>
            </a:extLst>
          </p:cNvPr>
          <p:cNvSpPr/>
          <p:nvPr/>
        </p:nvSpPr>
        <p:spPr>
          <a:xfrm>
            <a:off x="8763122" y="3441030"/>
            <a:ext cx="1077266" cy="31867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2182796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577488"/>
              </p:ext>
            </p:extLst>
          </p:nvPr>
        </p:nvGraphicFramePr>
        <p:xfrm>
          <a:off x="9096866" y="1493173"/>
          <a:ext cx="30014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ID/PW </a:t>
                      </a: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입력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2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로그인 클릭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B0687A0-1EBF-EBFA-F86C-558E4010A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975122"/>
              </p:ext>
            </p:extLst>
          </p:nvPr>
        </p:nvGraphicFramePr>
        <p:xfrm>
          <a:off x="9095168" y="379791"/>
          <a:ext cx="3003169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시스템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신세계 </a:t>
                      </a:r>
                      <a:r>
                        <a:rPr lang="ko-KR" altLang="en-US" sz="80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협력회사포탈</a:t>
                      </a: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URL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Input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Output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0890424-7795-9ABC-E240-65621BB0FAB6}"/>
              </a:ext>
            </a:extLst>
          </p:cNvPr>
          <p:cNvSpPr/>
          <p:nvPr/>
        </p:nvSpPr>
        <p:spPr>
          <a:xfrm>
            <a:off x="9153939" y="106181"/>
            <a:ext cx="2898847" cy="253732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r>
              <a:rPr kumimoji="1" lang="ko-KR" altLang="en-US" sz="1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신세계 프로젝트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379B34-00BA-E32D-8B14-78F133CD9CFC}"/>
              </a:ext>
            </a:extLst>
          </p:cNvPr>
          <p:cNvSpPr/>
          <p:nvPr/>
        </p:nvSpPr>
        <p:spPr>
          <a:xfrm>
            <a:off x="166471" y="5402440"/>
            <a:ext cx="8768927" cy="1326351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30000"/>
              </a:lnSpc>
            </a:pPr>
            <a:endParaRPr lang="ko-KR" altLang="en-US" sz="900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36AE3-285D-426C-89C7-B46D4E7C48EC}"/>
              </a:ext>
            </a:extLst>
          </p:cNvPr>
          <p:cNvSpPr txBox="1"/>
          <p:nvPr/>
        </p:nvSpPr>
        <p:spPr>
          <a:xfrm>
            <a:off x="139214" y="5402440"/>
            <a:ext cx="8796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내용 추가</a:t>
            </a:r>
            <a:endParaRPr lang="en-US" altLang="ko-KR" sz="1000" b="1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6C2D49-1442-7E94-7718-EF41D14E9867}"/>
              </a:ext>
            </a:extLst>
          </p:cNvPr>
          <p:cNvSpPr/>
          <p:nvPr/>
        </p:nvSpPr>
        <p:spPr>
          <a:xfrm>
            <a:off x="141438" y="106181"/>
            <a:ext cx="8821587" cy="493687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FAA76A-43B0-490A-B4F9-50D8F5E7E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08" y="635277"/>
            <a:ext cx="8114190" cy="423123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36B532-B98E-4F8F-B090-44BA99963131}"/>
              </a:ext>
            </a:extLst>
          </p:cNvPr>
          <p:cNvSpPr/>
          <p:nvPr/>
        </p:nvSpPr>
        <p:spPr>
          <a:xfrm>
            <a:off x="7024018" y="1056444"/>
            <a:ext cx="1830943" cy="789154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16FB043-6C2C-4001-B8BE-CC29070A7C34}"/>
              </a:ext>
            </a:extLst>
          </p:cNvPr>
          <p:cNvSpPr/>
          <p:nvPr/>
        </p:nvSpPr>
        <p:spPr>
          <a:xfrm>
            <a:off x="6805117" y="864360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18B61A-A109-41E1-8186-9B39F0682839}"/>
              </a:ext>
            </a:extLst>
          </p:cNvPr>
          <p:cNvSpPr/>
          <p:nvPr/>
        </p:nvSpPr>
        <p:spPr>
          <a:xfrm>
            <a:off x="7024018" y="1850294"/>
            <a:ext cx="1729366" cy="384515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B4EAD8-2825-4179-B4BB-7B48E3A39865}"/>
              </a:ext>
            </a:extLst>
          </p:cNvPr>
          <p:cNvSpPr/>
          <p:nvPr/>
        </p:nvSpPr>
        <p:spPr>
          <a:xfrm>
            <a:off x="6802345" y="1702962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맑은 고딕"/>
                <a:ea typeface="맑은 고딕"/>
              </a:rPr>
              <a:t>2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22629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138307"/>
              </p:ext>
            </p:extLst>
          </p:nvPr>
        </p:nvGraphicFramePr>
        <p:xfrm>
          <a:off x="9096866" y="1493173"/>
          <a:ext cx="3001471" cy="42962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수주관리 클릭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33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2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수주현황 클릭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수주예정현황조회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변경</a:t>
                      </a:r>
                      <a:endParaRPr lang="en-US" altLang="ko-KR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취소여부 미 취소 클릭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조회 클릭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마우스 오른쪽 키를 통해서 내보내기 클릭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수주현황조회 엑셀파일 다운</a:t>
                      </a:r>
                      <a:r>
                        <a:rPr lang="en-US" altLang="ko-KR" sz="800" dirty="0"/>
                        <a:t>("C:\Users\user\Downloads\</a:t>
                      </a:r>
                      <a:r>
                        <a:rPr lang="ko-KR" altLang="en-US" sz="800" dirty="0" err="1"/>
                        <a:t>협력회사포탈시스템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_ </a:t>
                      </a:r>
                      <a:r>
                        <a:rPr lang="ko-KR" altLang="en-US" sz="800" dirty="0" err="1"/>
                        <a:t>협력사포탈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_ </a:t>
                      </a:r>
                      <a:r>
                        <a:rPr lang="ko-KR" altLang="en-US" sz="800" dirty="0"/>
                        <a:t>수주관리 </a:t>
                      </a:r>
                      <a:r>
                        <a:rPr lang="en-US" altLang="ko-KR" sz="800" dirty="0"/>
                        <a:t>_ </a:t>
                      </a:r>
                      <a:r>
                        <a:rPr lang="ko-KR" altLang="en-US" sz="800" dirty="0"/>
                        <a:t>수주현황 </a:t>
                      </a:r>
                      <a:r>
                        <a:rPr lang="en-US" altLang="ko-KR" sz="800" dirty="0"/>
                        <a:t>_ </a:t>
                      </a:r>
                      <a:r>
                        <a:rPr lang="ko-KR" altLang="en-US" sz="800" dirty="0"/>
                        <a:t>수주예정현황조회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변경 </a:t>
                      </a:r>
                      <a:r>
                        <a:rPr lang="en-US" altLang="ko-KR" sz="800" dirty="0"/>
                        <a:t>[PURORDP013].xlsx“)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B0687A0-1EBF-EBFA-F86C-558E4010A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472818"/>
              </p:ext>
            </p:extLst>
          </p:nvPr>
        </p:nvGraphicFramePr>
        <p:xfrm>
          <a:off x="9095168" y="379791"/>
          <a:ext cx="3003169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시스템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수주예정현황조회</a:t>
                      </a:r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/</a:t>
                      </a: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변경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URL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Input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Output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0890424-7795-9ABC-E240-65621BB0FAB6}"/>
              </a:ext>
            </a:extLst>
          </p:cNvPr>
          <p:cNvSpPr/>
          <p:nvPr/>
        </p:nvSpPr>
        <p:spPr>
          <a:xfrm>
            <a:off x="9153939" y="106181"/>
            <a:ext cx="2898847" cy="253732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신세계프로젝트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379B34-00BA-E32D-8B14-78F133CD9CFC}"/>
              </a:ext>
            </a:extLst>
          </p:cNvPr>
          <p:cNvSpPr/>
          <p:nvPr/>
        </p:nvSpPr>
        <p:spPr>
          <a:xfrm>
            <a:off x="166471" y="5402440"/>
            <a:ext cx="8768927" cy="1326351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30000"/>
              </a:lnSpc>
            </a:pPr>
            <a:endParaRPr lang="ko-KR" altLang="en-US" sz="900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36AE3-285D-426C-89C7-B46D4E7C48EC}"/>
              </a:ext>
            </a:extLst>
          </p:cNvPr>
          <p:cNvSpPr txBox="1"/>
          <p:nvPr/>
        </p:nvSpPr>
        <p:spPr>
          <a:xfrm>
            <a:off x="139214" y="5402440"/>
            <a:ext cx="8796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내용 추가</a:t>
            </a:r>
            <a:endParaRPr lang="en-US" altLang="ko-KR" sz="1000" b="1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6C2D49-1442-7E94-7718-EF41D14E9867}"/>
              </a:ext>
            </a:extLst>
          </p:cNvPr>
          <p:cNvSpPr/>
          <p:nvPr/>
        </p:nvSpPr>
        <p:spPr>
          <a:xfrm>
            <a:off x="141438" y="106181"/>
            <a:ext cx="8821587" cy="493687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FDE3F1-533A-4F90-A564-41C9D029D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95" y="453219"/>
            <a:ext cx="8309479" cy="424279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18B61A-A109-41E1-8186-9B39F0682839}"/>
              </a:ext>
            </a:extLst>
          </p:cNvPr>
          <p:cNvSpPr/>
          <p:nvPr/>
        </p:nvSpPr>
        <p:spPr>
          <a:xfrm>
            <a:off x="247630" y="1223688"/>
            <a:ext cx="562053" cy="202211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16FB043-6C2C-4001-B8BE-CC29070A7C34}"/>
              </a:ext>
            </a:extLst>
          </p:cNvPr>
          <p:cNvSpPr/>
          <p:nvPr/>
        </p:nvSpPr>
        <p:spPr>
          <a:xfrm>
            <a:off x="88182" y="1004715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44E918-D4DB-4466-B8BB-86D6B94D6E72}"/>
              </a:ext>
            </a:extLst>
          </p:cNvPr>
          <p:cNvSpPr/>
          <p:nvPr/>
        </p:nvSpPr>
        <p:spPr>
          <a:xfrm>
            <a:off x="334591" y="1648298"/>
            <a:ext cx="562053" cy="202211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AB5FF23-EDC6-468A-9F61-BD850464FF3B}"/>
              </a:ext>
            </a:extLst>
          </p:cNvPr>
          <p:cNvSpPr/>
          <p:nvPr/>
        </p:nvSpPr>
        <p:spPr>
          <a:xfrm>
            <a:off x="93663" y="1531546"/>
            <a:ext cx="221673" cy="217857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맑은 고딕"/>
                <a:ea typeface="맑은 고딕"/>
              </a:rPr>
              <a:t>2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BF794E-D7FC-4711-B5AE-B0ABE58B5A3A}"/>
              </a:ext>
            </a:extLst>
          </p:cNvPr>
          <p:cNvSpPr/>
          <p:nvPr/>
        </p:nvSpPr>
        <p:spPr>
          <a:xfrm>
            <a:off x="387236" y="1922923"/>
            <a:ext cx="775740" cy="202211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744F682-A082-4FF2-9A16-5A27D466C5F0}"/>
              </a:ext>
            </a:extLst>
          </p:cNvPr>
          <p:cNvSpPr/>
          <p:nvPr/>
        </p:nvSpPr>
        <p:spPr>
          <a:xfrm>
            <a:off x="165562" y="1879172"/>
            <a:ext cx="221673" cy="245962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3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787EC0C-ABE9-406F-89BB-AC1F8C082412}"/>
              </a:ext>
            </a:extLst>
          </p:cNvPr>
          <p:cNvSpPr/>
          <p:nvPr/>
        </p:nvSpPr>
        <p:spPr>
          <a:xfrm>
            <a:off x="6730159" y="1229437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4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01FD723-5AF1-4DD8-9A3B-331FA4F71F23}"/>
              </a:ext>
            </a:extLst>
          </p:cNvPr>
          <p:cNvSpPr/>
          <p:nvPr/>
        </p:nvSpPr>
        <p:spPr>
          <a:xfrm>
            <a:off x="6951832" y="1344892"/>
            <a:ext cx="775740" cy="202211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C95AD1-6BAA-464D-B9C3-59589597F231}"/>
              </a:ext>
            </a:extLst>
          </p:cNvPr>
          <p:cNvSpPr/>
          <p:nvPr/>
        </p:nvSpPr>
        <p:spPr>
          <a:xfrm>
            <a:off x="7579364" y="1652465"/>
            <a:ext cx="436409" cy="226707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F14CE95-2AFB-4D4D-B2B6-D880122EB962}"/>
              </a:ext>
            </a:extLst>
          </p:cNvPr>
          <p:cNvSpPr/>
          <p:nvPr/>
        </p:nvSpPr>
        <p:spPr>
          <a:xfrm>
            <a:off x="7324260" y="1589130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맑은 고딕"/>
                <a:ea typeface="맑은 고딕"/>
              </a:rPr>
              <a:t>5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CDC85A-0B44-4DB3-B79D-3C67D7D54E16}"/>
              </a:ext>
            </a:extLst>
          </p:cNvPr>
          <p:cNvSpPr/>
          <p:nvPr/>
        </p:nvSpPr>
        <p:spPr>
          <a:xfrm>
            <a:off x="1300817" y="1896637"/>
            <a:ext cx="7200387" cy="2433511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7038F4E-ABD8-40E8-BA64-E8A34FC6A3B6}"/>
              </a:ext>
            </a:extLst>
          </p:cNvPr>
          <p:cNvSpPr/>
          <p:nvPr/>
        </p:nvSpPr>
        <p:spPr>
          <a:xfrm>
            <a:off x="1176648" y="1665727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맑은 고딕"/>
                <a:ea typeface="맑은 고딕"/>
              </a:rPr>
              <a:t>6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9661ACF-E166-42A5-A56C-C356DA5D677F}"/>
              </a:ext>
            </a:extLst>
          </p:cNvPr>
          <p:cNvSpPr/>
          <p:nvPr/>
        </p:nvSpPr>
        <p:spPr>
          <a:xfrm>
            <a:off x="6951832" y="581962"/>
            <a:ext cx="1549372" cy="542113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A56E6AC-9444-4F8B-9E9F-96797783588F}"/>
              </a:ext>
            </a:extLst>
          </p:cNvPr>
          <p:cNvSpPr/>
          <p:nvPr/>
        </p:nvSpPr>
        <p:spPr>
          <a:xfrm>
            <a:off x="6716826" y="390332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7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37521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384538"/>
              </p:ext>
            </p:extLst>
          </p:nvPr>
        </p:nvGraphicFramePr>
        <p:xfrm>
          <a:off x="9096866" y="1493173"/>
          <a:ext cx="30014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품목 </a:t>
                      </a:r>
                      <a:r>
                        <a:rPr lang="ko-KR" altLang="en-US" sz="80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크롤링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2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단위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크롤링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규격 </a:t>
                      </a:r>
                      <a:r>
                        <a:rPr lang="ko-KR" altLang="en-US" sz="800" dirty="0" err="1"/>
                        <a:t>크롤링</a:t>
                      </a:r>
                      <a:endParaRPr lang="en-US" altLang="ko-KR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매입요청수량 </a:t>
                      </a:r>
                      <a:r>
                        <a:rPr lang="ko-KR" altLang="en-US" sz="800" dirty="0" err="1"/>
                        <a:t>크롤링</a:t>
                      </a:r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B0687A0-1EBF-EBFA-F86C-558E4010A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414507"/>
              </p:ext>
            </p:extLst>
          </p:nvPr>
        </p:nvGraphicFramePr>
        <p:xfrm>
          <a:off x="9095168" y="379791"/>
          <a:ext cx="3003169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시스템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수주예정현황조회 변경 엑셀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URL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Input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Output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0890424-7795-9ABC-E240-65621BB0FAB6}"/>
              </a:ext>
            </a:extLst>
          </p:cNvPr>
          <p:cNvSpPr/>
          <p:nvPr/>
        </p:nvSpPr>
        <p:spPr>
          <a:xfrm>
            <a:off x="9153939" y="106181"/>
            <a:ext cx="2898847" cy="253732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신세계 프로젝트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379B34-00BA-E32D-8B14-78F133CD9CFC}"/>
              </a:ext>
            </a:extLst>
          </p:cNvPr>
          <p:cNvSpPr/>
          <p:nvPr/>
        </p:nvSpPr>
        <p:spPr>
          <a:xfrm>
            <a:off x="166471" y="5402440"/>
            <a:ext cx="8768927" cy="1326351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30000"/>
              </a:lnSpc>
            </a:pPr>
            <a:endParaRPr lang="ko-KR" altLang="en-US" sz="900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36AE3-285D-426C-89C7-B46D4E7C48EC}"/>
              </a:ext>
            </a:extLst>
          </p:cNvPr>
          <p:cNvSpPr txBox="1"/>
          <p:nvPr/>
        </p:nvSpPr>
        <p:spPr>
          <a:xfrm>
            <a:off x="166841" y="5401208"/>
            <a:ext cx="8796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내용 추가</a:t>
            </a:r>
            <a:endParaRPr lang="en-US" altLang="ko-KR" sz="1000" b="1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6C2D49-1442-7E94-7718-EF41D14E9867}"/>
              </a:ext>
            </a:extLst>
          </p:cNvPr>
          <p:cNvSpPr/>
          <p:nvPr/>
        </p:nvSpPr>
        <p:spPr>
          <a:xfrm>
            <a:off x="141438" y="106181"/>
            <a:ext cx="8821587" cy="493687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5E99EC-FB04-409C-9D14-81779E33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8" y="395081"/>
            <a:ext cx="8528364" cy="444791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A53F8E-2B1A-4427-9B0A-3E5E22EF51BA}"/>
              </a:ext>
            </a:extLst>
          </p:cNvPr>
          <p:cNvSpPr/>
          <p:nvPr/>
        </p:nvSpPr>
        <p:spPr>
          <a:xfrm>
            <a:off x="3630440" y="1273244"/>
            <a:ext cx="660904" cy="3554459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1A9FDE-947C-4A7F-AD10-80150388F7D9}"/>
              </a:ext>
            </a:extLst>
          </p:cNvPr>
          <p:cNvSpPr/>
          <p:nvPr/>
        </p:nvSpPr>
        <p:spPr>
          <a:xfrm>
            <a:off x="4635374" y="1288534"/>
            <a:ext cx="495375" cy="3554459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F9F261-70CF-4B94-8A04-B960296A4E0C}"/>
              </a:ext>
            </a:extLst>
          </p:cNvPr>
          <p:cNvSpPr/>
          <p:nvPr/>
        </p:nvSpPr>
        <p:spPr>
          <a:xfrm>
            <a:off x="4265946" y="1280889"/>
            <a:ext cx="369428" cy="3554459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505936-A63D-49C8-A5C2-9E26E0063F69}"/>
              </a:ext>
            </a:extLst>
          </p:cNvPr>
          <p:cNvSpPr/>
          <p:nvPr/>
        </p:nvSpPr>
        <p:spPr>
          <a:xfrm>
            <a:off x="5908385" y="1349444"/>
            <a:ext cx="660904" cy="3554459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454E3A7-9C55-43C1-871D-D2578C79362A}"/>
              </a:ext>
            </a:extLst>
          </p:cNvPr>
          <p:cNvSpPr/>
          <p:nvPr/>
        </p:nvSpPr>
        <p:spPr>
          <a:xfrm>
            <a:off x="3445436" y="1019272"/>
            <a:ext cx="221673" cy="245962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87CD25D-E3B2-42FD-B24D-446A99EF9261}"/>
              </a:ext>
            </a:extLst>
          </p:cNvPr>
          <p:cNvSpPr/>
          <p:nvPr/>
        </p:nvSpPr>
        <p:spPr>
          <a:xfrm>
            <a:off x="4130849" y="1019637"/>
            <a:ext cx="221673" cy="245962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맑은 고딕"/>
                <a:ea typeface="맑은 고딕"/>
              </a:rPr>
              <a:t>2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D8FFD23-5EA7-482C-81AD-FEA2FA7B37D7}"/>
              </a:ext>
            </a:extLst>
          </p:cNvPr>
          <p:cNvSpPr/>
          <p:nvPr/>
        </p:nvSpPr>
        <p:spPr>
          <a:xfrm>
            <a:off x="4609990" y="1023190"/>
            <a:ext cx="221673" cy="245962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3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0A9785C-108C-41E4-93D0-35C4BE36DD60}"/>
              </a:ext>
            </a:extLst>
          </p:cNvPr>
          <p:cNvSpPr/>
          <p:nvPr/>
        </p:nvSpPr>
        <p:spPr>
          <a:xfrm>
            <a:off x="5774544" y="1103482"/>
            <a:ext cx="221673" cy="245962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맑은 고딕"/>
                <a:ea typeface="맑은 고딕"/>
              </a:rPr>
              <a:t>4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02263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219993"/>
              </p:ext>
            </p:extLst>
          </p:nvPr>
        </p:nvGraphicFramePr>
        <p:xfrm>
          <a:off x="9096866" y="1493173"/>
          <a:ext cx="30014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크롤링</a:t>
                      </a: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한 내용의 개수를 </a:t>
                      </a:r>
                      <a:r>
                        <a:rPr lang="ko-KR" altLang="en-US" sz="80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크롤링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B0687A0-1EBF-EBFA-F86C-558E4010A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490160"/>
              </p:ext>
            </p:extLst>
          </p:nvPr>
        </p:nvGraphicFramePr>
        <p:xfrm>
          <a:off x="9095168" y="379791"/>
          <a:ext cx="3003169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시스템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판수계산서식 엑셀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URL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Input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Output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0890424-7795-9ABC-E240-65621BB0FAB6}"/>
              </a:ext>
            </a:extLst>
          </p:cNvPr>
          <p:cNvSpPr/>
          <p:nvPr/>
        </p:nvSpPr>
        <p:spPr>
          <a:xfrm>
            <a:off x="9153939" y="106181"/>
            <a:ext cx="2898847" cy="253732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신세계 프로젝트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379B34-00BA-E32D-8B14-78F133CD9CFC}"/>
              </a:ext>
            </a:extLst>
          </p:cNvPr>
          <p:cNvSpPr/>
          <p:nvPr/>
        </p:nvSpPr>
        <p:spPr>
          <a:xfrm>
            <a:off x="166471" y="5402440"/>
            <a:ext cx="8768927" cy="1326351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30000"/>
              </a:lnSpc>
            </a:pPr>
            <a:endParaRPr lang="ko-KR" altLang="en-US" sz="900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36AE3-285D-426C-89C7-B46D4E7C48EC}"/>
              </a:ext>
            </a:extLst>
          </p:cNvPr>
          <p:cNvSpPr txBox="1"/>
          <p:nvPr/>
        </p:nvSpPr>
        <p:spPr>
          <a:xfrm>
            <a:off x="139214" y="5402440"/>
            <a:ext cx="8796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내용 추가</a:t>
            </a:r>
            <a:endParaRPr lang="en-US" altLang="ko-KR" sz="1000" b="1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6C2D49-1442-7E94-7718-EF41D14E9867}"/>
              </a:ext>
            </a:extLst>
          </p:cNvPr>
          <p:cNvSpPr/>
          <p:nvPr/>
        </p:nvSpPr>
        <p:spPr>
          <a:xfrm>
            <a:off x="141438" y="106181"/>
            <a:ext cx="8821587" cy="493687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490A2A-D885-4F15-B65D-32A3895A5AF7}"/>
              </a:ext>
            </a:extLst>
          </p:cNvPr>
          <p:cNvSpPr/>
          <p:nvPr/>
        </p:nvSpPr>
        <p:spPr>
          <a:xfrm>
            <a:off x="5653784" y="1863591"/>
            <a:ext cx="1741315" cy="201248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65C77CF-728B-4017-BE30-C9D4E3183D24}"/>
              </a:ext>
            </a:extLst>
          </p:cNvPr>
          <p:cNvSpPr/>
          <p:nvPr/>
        </p:nvSpPr>
        <p:spPr>
          <a:xfrm>
            <a:off x="5432111" y="1626022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맑은 고딕"/>
                <a:ea typeface="맑은 고딕"/>
              </a:rPr>
              <a:t>2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22221D-6109-4AC8-BEFE-0F6A8B83CB17}"/>
              </a:ext>
            </a:extLst>
          </p:cNvPr>
          <p:cNvSpPr/>
          <p:nvPr/>
        </p:nvSpPr>
        <p:spPr>
          <a:xfrm>
            <a:off x="7149318" y="2064839"/>
            <a:ext cx="248005" cy="201248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BA054B3-83A7-45B9-B80B-D4A976581B4A}"/>
              </a:ext>
            </a:extLst>
          </p:cNvPr>
          <p:cNvSpPr/>
          <p:nvPr/>
        </p:nvSpPr>
        <p:spPr>
          <a:xfrm>
            <a:off x="6891816" y="2071498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맑은 고딕"/>
                <a:ea typeface="맑은 고딕"/>
              </a:rPr>
              <a:t>3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9B17557-E3A1-421D-A409-9F6E602CA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77" y="295104"/>
            <a:ext cx="8430113" cy="49368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18B61A-A109-41E1-8186-9B39F0682839}"/>
              </a:ext>
            </a:extLst>
          </p:cNvPr>
          <p:cNvSpPr/>
          <p:nvPr/>
        </p:nvSpPr>
        <p:spPr>
          <a:xfrm>
            <a:off x="2374881" y="1702983"/>
            <a:ext cx="2186677" cy="230910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16FB043-6C2C-4001-B8BE-CC29070A7C34}"/>
              </a:ext>
            </a:extLst>
          </p:cNvPr>
          <p:cNvSpPr/>
          <p:nvPr/>
        </p:nvSpPr>
        <p:spPr>
          <a:xfrm>
            <a:off x="2166825" y="1532521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45999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123142"/>
              </p:ext>
            </p:extLst>
          </p:nvPr>
        </p:nvGraphicFramePr>
        <p:xfrm>
          <a:off x="9096866" y="1493173"/>
          <a:ext cx="30014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크롤링</a:t>
                      </a: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한 개수를</a:t>
                      </a:r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</a:t>
                      </a: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품종에 맞게 입력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2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신세계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푸드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 내용을 인쇄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B0687A0-1EBF-EBFA-F86C-558E4010A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60237"/>
              </p:ext>
            </p:extLst>
          </p:nvPr>
        </p:nvGraphicFramePr>
        <p:xfrm>
          <a:off x="9095168" y="379791"/>
          <a:ext cx="3003169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시스템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판수계산서식 엑셀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URL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Input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Output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0890424-7795-9ABC-E240-65621BB0FAB6}"/>
              </a:ext>
            </a:extLst>
          </p:cNvPr>
          <p:cNvSpPr/>
          <p:nvPr/>
        </p:nvSpPr>
        <p:spPr>
          <a:xfrm>
            <a:off x="9153939" y="106181"/>
            <a:ext cx="2898847" cy="253732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r>
              <a:rPr kumimoji="1" lang="ko-KR" altLang="en-US" sz="1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신세계 프로젝트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379B34-00BA-E32D-8B14-78F133CD9CFC}"/>
              </a:ext>
            </a:extLst>
          </p:cNvPr>
          <p:cNvSpPr/>
          <p:nvPr/>
        </p:nvSpPr>
        <p:spPr>
          <a:xfrm>
            <a:off x="166471" y="5402440"/>
            <a:ext cx="8768927" cy="1326351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30000"/>
              </a:lnSpc>
            </a:pPr>
            <a:endParaRPr lang="ko-KR" altLang="en-US" sz="900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36AE3-285D-426C-89C7-B46D4E7C48EC}"/>
              </a:ext>
            </a:extLst>
          </p:cNvPr>
          <p:cNvSpPr txBox="1"/>
          <p:nvPr/>
        </p:nvSpPr>
        <p:spPr>
          <a:xfrm>
            <a:off x="139214" y="5402440"/>
            <a:ext cx="8796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내용 추가</a:t>
            </a:r>
            <a:endParaRPr lang="en-US" altLang="ko-KR" sz="1000" b="1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6C2D49-1442-7E94-7718-EF41D14E9867}"/>
              </a:ext>
            </a:extLst>
          </p:cNvPr>
          <p:cNvSpPr/>
          <p:nvPr/>
        </p:nvSpPr>
        <p:spPr>
          <a:xfrm>
            <a:off x="141438" y="106181"/>
            <a:ext cx="8821587" cy="493687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490A2A-D885-4F15-B65D-32A3895A5AF7}"/>
              </a:ext>
            </a:extLst>
          </p:cNvPr>
          <p:cNvSpPr/>
          <p:nvPr/>
        </p:nvSpPr>
        <p:spPr>
          <a:xfrm>
            <a:off x="7002652" y="1019198"/>
            <a:ext cx="498979" cy="190141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65C77CF-728B-4017-BE30-C9D4E3183D24}"/>
              </a:ext>
            </a:extLst>
          </p:cNvPr>
          <p:cNvSpPr/>
          <p:nvPr/>
        </p:nvSpPr>
        <p:spPr>
          <a:xfrm>
            <a:off x="6780979" y="781629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맑은 고딕"/>
                <a:ea typeface="맑은 고딕"/>
              </a:rPr>
              <a:t>2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22221D-6109-4AC8-BEFE-0F6A8B83CB17}"/>
              </a:ext>
            </a:extLst>
          </p:cNvPr>
          <p:cNvSpPr/>
          <p:nvPr/>
        </p:nvSpPr>
        <p:spPr>
          <a:xfrm>
            <a:off x="1725062" y="2047084"/>
            <a:ext cx="5909734" cy="230910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BA054B3-83A7-45B9-B80B-D4A976581B4A}"/>
              </a:ext>
            </a:extLst>
          </p:cNvPr>
          <p:cNvSpPr/>
          <p:nvPr/>
        </p:nvSpPr>
        <p:spPr>
          <a:xfrm>
            <a:off x="1480384" y="1816174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맑은 고딕"/>
                <a:ea typeface="맑은 고딕"/>
              </a:rPr>
              <a:t>3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D3932F-E567-49EA-B1E5-B39C6418C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19" y="78887"/>
            <a:ext cx="8475173" cy="475015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18B61A-A109-41E1-8186-9B39F0682839}"/>
              </a:ext>
            </a:extLst>
          </p:cNvPr>
          <p:cNvSpPr/>
          <p:nvPr/>
        </p:nvSpPr>
        <p:spPr>
          <a:xfrm>
            <a:off x="1098912" y="1331650"/>
            <a:ext cx="3260023" cy="745643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16FB043-6C2C-4001-B8BE-CC29070A7C34}"/>
              </a:ext>
            </a:extLst>
          </p:cNvPr>
          <p:cNvSpPr/>
          <p:nvPr/>
        </p:nvSpPr>
        <p:spPr>
          <a:xfrm>
            <a:off x="854235" y="1209257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40FB1C-5EB8-4CE9-9313-A649B6521D7D}"/>
              </a:ext>
            </a:extLst>
          </p:cNvPr>
          <p:cNvSpPr/>
          <p:nvPr/>
        </p:nvSpPr>
        <p:spPr>
          <a:xfrm>
            <a:off x="455950" y="2305287"/>
            <a:ext cx="4515545" cy="2355490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41650E3-ECD1-4E4C-8CCE-3D2633C40531}"/>
              </a:ext>
            </a:extLst>
          </p:cNvPr>
          <p:cNvSpPr/>
          <p:nvPr/>
        </p:nvSpPr>
        <p:spPr>
          <a:xfrm>
            <a:off x="234277" y="2091270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dirty="0">
                <a:solidFill>
                  <a:srgbClr val="FF0000"/>
                </a:solidFill>
                <a:latin typeface="맑은 고딕"/>
                <a:ea typeface="맑은 고딕"/>
              </a:rPr>
              <a:t>2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13048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323655"/>
              </p:ext>
            </p:extLst>
          </p:nvPr>
        </p:nvGraphicFramePr>
        <p:xfrm>
          <a:off x="9096866" y="1493173"/>
          <a:ext cx="30014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인쇄기 선택</a:t>
                      </a:r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(DocuCentre-lv 3060)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2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인쇄 클릭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B0687A0-1EBF-EBFA-F86C-558E4010A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2332"/>
              </p:ext>
            </p:extLst>
          </p:nvPr>
        </p:nvGraphicFramePr>
        <p:xfrm>
          <a:off x="9095168" y="379791"/>
          <a:ext cx="3003169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시스템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판수계산서식서 엑셀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URL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Input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Output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0890424-7795-9ABC-E240-65621BB0FAB6}"/>
              </a:ext>
            </a:extLst>
          </p:cNvPr>
          <p:cNvSpPr/>
          <p:nvPr/>
        </p:nvSpPr>
        <p:spPr>
          <a:xfrm>
            <a:off x="9153939" y="106181"/>
            <a:ext cx="2898847" cy="253732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신세계 프로젝트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379B34-00BA-E32D-8B14-78F133CD9CFC}"/>
              </a:ext>
            </a:extLst>
          </p:cNvPr>
          <p:cNvSpPr/>
          <p:nvPr/>
        </p:nvSpPr>
        <p:spPr>
          <a:xfrm>
            <a:off x="166471" y="5402440"/>
            <a:ext cx="8768927" cy="1326351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30000"/>
              </a:lnSpc>
            </a:pPr>
            <a:endParaRPr lang="ko-KR" altLang="en-US" sz="900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36AE3-285D-426C-89C7-B46D4E7C48EC}"/>
              </a:ext>
            </a:extLst>
          </p:cNvPr>
          <p:cNvSpPr txBox="1"/>
          <p:nvPr/>
        </p:nvSpPr>
        <p:spPr>
          <a:xfrm>
            <a:off x="139214" y="5402440"/>
            <a:ext cx="8796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내용 추가</a:t>
            </a:r>
            <a:endParaRPr lang="en-US" altLang="ko-KR" sz="1000" b="1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6C2D49-1442-7E94-7718-EF41D14E9867}"/>
              </a:ext>
            </a:extLst>
          </p:cNvPr>
          <p:cNvSpPr/>
          <p:nvPr/>
        </p:nvSpPr>
        <p:spPr>
          <a:xfrm>
            <a:off x="141438" y="106181"/>
            <a:ext cx="8821587" cy="493687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A60E6A-648C-4A2D-BF79-9BAF89295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2" y="596805"/>
            <a:ext cx="8097267" cy="418204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3A307F-A9ED-496B-AE94-5284D6ABFA0B}"/>
              </a:ext>
            </a:extLst>
          </p:cNvPr>
          <p:cNvSpPr/>
          <p:nvPr/>
        </p:nvSpPr>
        <p:spPr>
          <a:xfrm>
            <a:off x="1901741" y="1624963"/>
            <a:ext cx="1028972" cy="325809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55D271-BA22-4BA6-93EC-62485976625F}"/>
              </a:ext>
            </a:extLst>
          </p:cNvPr>
          <p:cNvSpPr/>
          <p:nvPr/>
        </p:nvSpPr>
        <p:spPr>
          <a:xfrm>
            <a:off x="1680068" y="1533065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27E339-60C4-401F-B8FF-84CF09E64078}"/>
              </a:ext>
            </a:extLst>
          </p:cNvPr>
          <p:cNvSpPr/>
          <p:nvPr/>
        </p:nvSpPr>
        <p:spPr>
          <a:xfrm>
            <a:off x="1937051" y="991099"/>
            <a:ext cx="382820" cy="436479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8A3A57B-4EED-4B81-9F02-627C729AB356}"/>
              </a:ext>
            </a:extLst>
          </p:cNvPr>
          <p:cNvSpPr/>
          <p:nvPr/>
        </p:nvSpPr>
        <p:spPr>
          <a:xfrm>
            <a:off x="1710418" y="781002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2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33500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31089"/>
              </p:ext>
            </p:extLst>
          </p:nvPr>
        </p:nvGraphicFramePr>
        <p:xfrm>
          <a:off x="9096866" y="1493173"/>
          <a:ext cx="3001471" cy="3975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1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이력번호관리 클릭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2</a:t>
                      </a: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증명서 마스터등록 클릭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조회 클릭</a:t>
                      </a:r>
                      <a:endParaRPr lang="en-US" altLang="ko-KR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행추가</a:t>
                      </a:r>
                      <a:r>
                        <a:rPr lang="ko-KR" altLang="en-US" sz="800" dirty="0"/>
                        <a:t> 클릭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생성된 행에 이력번호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생산일자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유효일자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전체중량</a:t>
                      </a:r>
                      <a:r>
                        <a:rPr lang="en-US" altLang="ko-KR" sz="800" dirty="0"/>
                        <a:t>,</a:t>
                      </a:r>
                      <a:r>
                        <a:rPr lang="ko-KR" altLang="en-US" sz="800" dirty="0"/>
                        <a:t>매입일자 입력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6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저장 클릭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B0687A0-1EBF-EBFA-F86C-558E4010A8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013684"/>
              </p:ext>
            </p:extLst>
          </p:nvPr>
        </p:nvGraphicFramePr>
        <p:xfrm>
          <a:off x="9095168" y="379791"/>
          <a:ext cx="3003169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시스템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이력번호관리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URL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Input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atin typeface="Noto Sans KR" panose="020B0200000000000000" pitchFamily="34" charset="-128"/>
                          <a:ea typeface="Noto Sans KR" panose="020B0200000000000000" pitchFamily="34" charset="-128"/>
                        </a:rPr>
                        <a:t>Output</a:t>
                      </a:r>
                      <a:endParaRPr lang="ko-KR" altLang="en-US" sz="800" b="1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Noto Sans KR" panose="020B0200000000000000" pitchFamily="34" charset="-128"/>
                        <a:ea typeface="Noto Sans KR" panose="020B0200000000000000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30890424-7795-9ABC-E240-65621BB0FAB6}"/>
              </a:ext>
            </a:extLst>
          </p:cNvPr>
          <p:cNvSpPr/>
          <p:nvPr/>
        </p:nvSpPr>
        <p:spPr>
          <a:xfrm>
            <a:off x="9153939" y="106181"/>
            <a:ext cx="2898847" cy="253732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 KR" panose="020B0200000000000000" pitchFamily="34" charset="-128"/>
                <a:ea typeface="Noto Sans KR" panose="020B0200000000000000" pitchFamily="34" charset="-128"/>
              </a:rPr>
              <a:t>신세계 프로젝트</a:t>
            </a:r>
            <a:endParaRPr kumimoji="1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379B34-00BA-E32D-8B14-78F133CD9CFC}"/>
              </a:ext>
            </a:extLst>
          </p:cNvPr>
          <p:cNvSpPr/>
          <p:nvPr/>
        </p:nvSpPr>
        <p:spPr>
          <a:xfrm>
            <a:off x="166471" y="5402440"/>
            <a:ext cx="8768927" cy="1326351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30000"/>
              </a:lnSpc>
            </a:pPr>
            <a:endParaRPr lang="ko-KR" altLang="en-US" sz="900" dirty="0">
              <a:solidFill>
                <a:schemeClr val="tx1"/>
              </a:solidFill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36AE3-285D-426C-89C7-B46D4E7C48EC}"/>
              </a:ext>
            </a:extLst>
          </p:cNvPr>
          <p:cNvSpPr txBox="1"/>
          <p:nvPr/>
        </p:nvSpPr>
        <p:spPr>
          <a:xfrm>
            <a:off x="139214" y="5402440"/>
            <a:ext cx="8796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Noto Sans KR" panose="020B0200000000000000" pitchFamily="34" charset="-128"/>
                <a:ea typeface="Noto Sans KR" panose="020B0200000000000000" pitchFamily="34" charset="-128"/>
              </a:rPr>
              <a:t>내용 추가</a:t>
            </a:r>
            <a:endParaRPr lang="en-US" altLang="ko-KR" sz="1000" b="1" dirty="0"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6C2D49-1442-7E94-7718-EF41D14E9867}"/>
              </a:ext>
            </a:extLst>
          </p:cNvPr>
          <p:cNvSpPr/>
          <p:nvPr/>
        </p:nvSpPr>
        <p:spPr>
          <a:xfrm>
            <a:off x="141438" y="106181"/>
            <a:ext cx="8821587" cy="493687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none" lIns="36000" tIns="36000" rIns="36000" bIns="36000" rtlCol="0" anchor="ctr"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KR" panose="020B0200000000000000" pitchFamily="34" charset="-128"/>
              <a:ea typeface="Noto Sans KR" panose="020B0200000000000000" pitchFamily="34" charset="-128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E57E930-92BB-447A-9D1E-F377B537A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35" y="598443"/>
            <a:ext cx="8421941" cy="42029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618B61A-A109-41E1-8186-9B39F0682839}"/>
              </a:ext>
            </a:extLst>
          </p:cNvPr>
          <p:cNvSpPr/>
          <p:nvPr/>
        </p:nvSpPr>
        <p:spPr>
          <a:xfrm>
            <a:off x="595228" y="2943016"/>
            <a:ext cx="478970" cy="193276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16FB043-6C2C-4001-B8BE-CC29070A7C34}"/>
              </a:ext>
            </a:extLst>
          </p:cNvPr>
          <p:cNvSpPr/>
          <p:nvPr/>
        </p:nvSpPr>
        <p:spPr>
          <a:xfrm>
            <a:off x="341970" y="2793420"/>
            <a:ext cx="221673" cy="193276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F09A53A-6A66-4877-9612-FF62AA60EFA1}"/>
              </a:ext>
            </a:extLst>
          </p:cNvPr>
          <p:cNvSpPr/>
          <p:nvPr/>
        </p:nvSpPr>
        <p:spPr>
          <a:xfrm>
            <a:off x="625789" y="3136292"/>
            <a:ext cx="624941" cy="193276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9784BA6-E653-46DC-B596-F0A215D4BD7C}"/>
              </a:ext>
            </a:extLst>
          </p:cNvPr>
          <p:cNvSpPr/>
          <p:nvPr/>
        </p:nvSpPr>
        <p:spPr>
          <a:xfrm>
            <a:off x="348458" y="3069750"/>
            <a:ext cx="208698" cy="193276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2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DE57470A-C1B0-4A24-AD94-3902893807BF}"/>
              </a:ext>
            </a:extLst>
          </p:cNvPr>
          <p:cNvSpPr/>
          <p:nvPr/>
        </p:nvSpPr>
        <p:spPr>
          <a:xfrm>
            <a:off x="7229724" y="1377718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3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F9888B-3CD9-4985-8495-BB0CCD6E27E6}"/>
              </a:ext>
            </a:extLst>
          </p:cNvPr>
          <p:cNvSpPr/>
          <p:nvPr/>
        </p:nvSpPr>
        <p:spPr>
          <a:xfrm>
            <a:off x="1473693" y="4322310"/>
            <a:ext cx="7395083" cy="230910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813D65-6849-48DA-9221-F071A33188EA}"/>
              </a:ext>
            </a:extLst>
          </p:cNvPr>
          <p:cNvSpPr/>
          <p:nvPr/>
        </p:nvSpPr>
        <p:spPr>
          <a:xfrm>
            <a:off x="7386221" y="1558653"/>
            <a:ext cx="482652" cy="230910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6398E3E-F8CE-488C-B81F-90E725ED83D4}"/>
              </a:ext>
            </a:extLst>
          </p:cNvPr>
          <p:cNvSpPr/>
          <p:nvPr/>
        </p:nvSpPr>
        <p:spPr>
          <a:xfrm>
            <a:off x="7800924" y="1327777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4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FE7DC5F-C143-40F1-BAC8-95BF334A92B1}"/>
              </a:ext>
            </a:extLst>
          </p:cNvPr>
          <p:cNvSpPr/>
          <p:nvPr/>
        </p:nvSpPr>
        <p:spPr>
          <a:xfrm>
            <a:off x="1328873" y="4079807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4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49DA4FD-F2B0-4B87-A38C-EB2D438B2D45}"/>
              </a:ext>
            </a:extLst>
          </p:cNvPr>
          <p:cNvSpPr/>
          <p:nvPr/>
        </p:nvSpPr>
        <p:spPr>
          <a:xfrm>
            <a:off x="7868873" y="1558653"/>
            <a:ext cx="371815" cy="230910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D511199-9068-4DEA-9FD0-8D3A3D43AD4A}"/>
              </a:ext>
            </a:extLst>
          </p:cNvPr>
          <p:cNvSpPr/>
          <p:nvPr/>
        </p:nvSpPr>
        <p:spPr>
          <a:xfrm>
            <a:off x="8234716" y="1316991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 dirty="0">
                <a:solidFill>
                  <a:srgbClr val="FF0000"/>
                </a:solidFill>
                <a:latin typeface="맑은 고딕"/>
                <a:ea typeface="맑은 고딕"/>
              </a:rPr>
              <a:t>6</a:t>
            </a:r>
            <a:endParaRPr lang="ko-KR" altLang="en-US" sz="1200" b="0" dirty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925F0B5-FE96-42BF-A2C1-2F2B39F17F91}"/>
              </a:ext>
            </a:extLst>
          </p:cNvPr>
          <p:cNvSpPr/>
          <p:nvPr/>
        </p:nvSpPr>
        <p:spPr>
          <a:xfrm>
            <a:off x="8252013" y="1575397"/>
            <a:ext cx="294072" cy="214166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37880072"/>
      </p:ext>
    </p:extLst>
  </p:cSld>
  <p:clrMapOvr>
    <a:masterClrMapping/>
  </p:clrMapOvr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</a:ln>
      </a:spPr>
      <a:bodyPr wrap="none" lIns="36000" tIns="36000" rIns="36000" bIns="36000" rtlCol="0" anchor="ctr">
        <a:noAutofit/>
      </a:bodyPr>
      <a:lstStyle>
        <a:defPPr algn="ctr">
          <a:defRPr b="0" dirty="0">
            <a:solidFill>
              <a:schemeClr val="tx1"/>
            </a:solidFill>
            <a:latin typeface="맑은 고딕"/>
            <a:ea typeface="맑은 고딕"/>
          </a:defRPr>
        </a:defPPr>
      </a:lstStyle>
    </a:spDef>
    <a:lnDef>
      <a:spPr>
        <a:ln w="6350">
          <a:solidFill>
            <a:schemeClr val="bg1">
              <a:lumMod val="75000"/>
            </a:schemeClr>
          </a:solidFill>
          <a:prstDash val="solid"/>
          <a:headEnd w="med" len="med"/>
          <a:tailEnd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700" b="0" dirty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3812</TotalTime>
  <Words>602</Words>
  <Application>Microsoft Office PowerPoint</Application>
  <PresentationFormat>와이드스크린</PresentationFormat>
  <Paragraphs>362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Noto Sans KR</vt:lpstr>
      <vt:lpstr>굴림</vt:lpstr>
      <vt:lpstr>돋움</vt:lpstr>
      <vt:lpstr>맑은 고딕</vt:lpstr>
      <vt:lpstr>맑은 고딕</vt:lpstr>
      <vt:lpstr>Arial</vt:lpstr>
      <vt:lpstr>Tahoma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강희 박</dc:creator>
  <cp:lastModifiedBy>user</cp:lastModifiedBy>
  <cp:revision>185</cp:revision>
  <dcterms:created xsi:type="dcterms:W3CDTF">2024-05-22T02:21:00Z</dcterms:created>
  <dcterms:modified xsi:type="dcterms:W3CDTF">2024-12-02T04:33:02Z</dcterms:modified>
  <cp:version/>
</cp:coreProperties>
</file>